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
  </p:notesMasterIdLst>
  <p:sldIdLst>
    <p:sldId id="256" r:id="rId2"/>
    <p:sldId id="257" r:id="rId3"/>
    <p:sldId id="261" r:id="rId5"/>
    <p:sldId id="262" r:id="rId6"/>
    <p:sldId id="265" r:id="rId7"/>
    <p:sldId id="263" r:id="rId8"/>
    <p:sldId id="266" r:id="rId9"/>
    <p:sldId id="264" r:id="rId10"/>
    <p:sldId id="259"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0005E"/>
    <a:srgbClr val="BE0260"/>
    <a:srgbClr val="018ACF"/>
    <a:srgbClr val="D68B1C"/>
    <a:srgbClr val="D09622"/>
    <a:srgbClr val="CC9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4390" autoAdjust="0"/>
  </p:normalViewPr>
  <p:slideViewPr>
    <p:cSldViewPr>
      <p:cViewPr varScale="1">
        <p:scale>
          <a:sx n="122" d="100"/>
          <a:sy n="122" d="100"/>
        </p:scale>
        <p:origin x="1014" y="90"/>
      </p:cViewPr>
      <p:guideLst>
        <p:guide orient="horz" pos="2160"/>
        <p:guide pos="3840"/>
      </p:guideLst>
    </p:cSldViewPr>
  </p:slideViewPr>
  <p:notesTextViewPr>
    <p:cViewPr>
      <p:scale>
        <a:sx n="1" d="1"/>
        <a:sy n="1" d="1"/>
      </p:scale>
      <p:origin x="0" y="0"/>
    </p:cViewPr>
  </p:notesTextViewPr>
  <p:gridSpacing cx="152705" cy="152705"/>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17BD83A-8FE7-4D4B-8E54-CAD4D884DE0B}" type="datetimeFigureOut">
              <a:rPr lang="en-US" smtClean="0"/>
              <a:t>3/8/2019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664A740-C3C7-4477-A128-A8C69F6D0A1D}" type="slidenum">
              <a:rPr lang="en-US" smtClean="0"/>
              <a:t>‹#›</a:t>
            </a:fld>
            <a:endParaRPr lang="en-US"/>
          </a:p>
        </p:txBody>
      </p:sp>
    </p:spTree>
    <p:extLst>
      <p:ext uri="{BB962C8B-B14F-4D97-AF65-F5344CB8AC3E}">
        <p14:creationId xmlns:p14="http://schemas.microsoft.com/office/powerpoint/2010/main" val="16542374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This report is automatically generated by metascape.org based</a:t>
            </a:r>
            <a:r>
              <a:rPr lang="en-US" baseline="0" dirty="0" smtClean="0"/>
              <a:t> on the gene lists you submitted and the analyses you specified.</a:t>
            </a:r>
            <a:endParaRPr lang="en-US" dirty="0" smtClean="0"/>
          </a:p>
          <a:p>
            <a:endParaRPr lang="en-US" dirty="0"/>
          </a:p>
        </p:txBody>
      </p:sp>
      <p:sp>
        <p:nvSpPr>
          <p:cNvPr id="4" name="Slide Number Placeholder 3"/>
          <p:cNvSpPr>
            <a:spLocks noGrp="1"/>
          </p:cNvSpPr>
          <p:nvPr>
            <p:ph type="sldNum" sz="quarter" idx="10"/>
          </p:nvPr>
        </p:nvSpPr>
        <p:spPr/>
        <p:txBody>
          <a:bodyPr/>
          <a:lstStyle/>
          <a:p>
            <a:fld id="{9664A740-C3C7-4477-A128-A8C69F6D0A1D}" type="slidenum">
              <a:rPr lang="en-US" smtClean="0"/>
              <a:t>1</a:t>
            </a:fld>
            <a:endParaRPr lang="en-US"/>
          </a:p>
        </p:txBody>
      </p:sp>
    </p:spTree>
    <p:extLst>
      <p:ext uri="{BB962C8B-B14F-4D97-AF65-F5344CB8AC3E}">
        <p14:creationId xmlns:p14="http://schemas.microsoft.com/office/powerpoint/2010/main" val="40100686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smtClean="0"/>
              <a:t>In the precision-recall plot, the precision is defined as TP/(TP+FP),</a:t>
            </a:r>
            <a:r>
              <a:rPr lang="en-US" baseline="0" dirty="0" smtClean="0"/>
              <a:t> </a:t>
            </a:r>
            <a:r>
              <a:rPr lang="en-US" dirty="0" smtClean="0"/>
              <a:t>and recall (a.k.a. TPR)</a:t>
            </a:r>
            <a:r>
              <a:rPr lang="en-US" baseline="0" dirty="0" smtClean="0"/>
              <a:t> </a:t>
            </a:r>
            <a:r>
              <a:rPr lang="en-US" dirty="0" smtClean="0"/>
              <a:t>is defined as TP/(TP+FN).  If the evidence matrix is effective, we expect precision decreases as recall increases, which implies the hits ranked to the top are more likely true positives (higher precision).  AUC (area under curve) in the plot represents the average precision value.  The precision value expected for a random hit prioritization algorithm can be read from the last data point of the step curve, where all genes were classified as hits (recall = 1).</a:t>
            </a:r>
          </a:p>
          <a:p>
            <a:endParaRPr lang="en-US" dirty="0" smtClean="0"/>
          </a:p>
          <a:p>
            <a:r>
              <a:rPr lang="en-US" dirty="0" smtClean="0"/>
              <a:t>The second plot shows how the number of true positives increase as we include more genes.  A good result would show the TPR curve to be significantly above the diagonal line, where the diagonal line represents the result achieved by random hit prioritization.</a:t>
            </a:r>
          </a:p>
          <a:p>
            <a:endParaRPr lang="en-US" dirty="0" smtClean="0"/>
          </a:p>
          <a:p>
            <a:r>
              <a:rPr lang="en-US" dirty="0" smtClean="0"/>
              <a:t>The third plot is a bar graph showing the relative weights assigned to each evidence line (up to top ten lines).  If an evidence line contributes negatively, it will be colored in orange, otherwise, in blue.</a:t>
            </a:r>
          </a:p>
          <a:p>
            <a:endParaRPr lang="en-US" dirty="0" smtClean="0"/>
          </a:p>
          <a:p>
            <a:r>
              <a:rPr lang="en-US" dirty="0" smtClean="0"/>
              <a:t>The last plot shows the predicted probability of benchmark genes, a good result would place many benchmark genes (shown as orange "+") towards the upper portion of the curve (with probability above 50%).  If benchmark genes are centered around 50%, it implies true hit status cannot be effectively predicted from the underlying evidence line (we will see a low prediction accuracy).</a:t>
            </a:r>
          </a:p>
          <a:p>
            <a:endParaRPr lang="en-US" smtClean="0"/>
          </a:p>
          <a:p>
            <a:r>
              <a:rPr lang="en-US" smtClean="0"/>
              <a:t>If </a:t>
            </a:r>
            <a:r>
              <a:rPr lang="en-US" dirty="0" smtClean="0"/>
              <a:t>these plots strongly support the effective of evidence lines in retrospectively recapturing benchmark genes, the predicted evidence score and probability can then be used to prioritize gene candidates.</a:t>
            </a:r>
          </a:p>
          <a:p>
            <a:endParaRPr lang="en-US" dirty="0" smtClean="0"/>
          </a:p>
          <a:p>
            <a:r>
              <a:rPr lang="en-US" dirty="0" smtClean="0"/>
              <a:t>Please see https://en.wikipedia.org/wiki/Sensitivity_and_specificity for a summary of terminologies such as TP, FP, TN, FN, TPR, Precision,</a:t>
            </a:r>
            <a:r>
              <a:rPr lang="en-US" baseline="0" dirty="0" smtClean="0"/>
              <a:t> Recall, etc.</a:t>
            </a:r>
            <a:endParaRPr lang="en-US" dirty="0"/>
          </a:p>
        </p:txBody>
      </p:sp>
      <p:sp>
        <p:nvSpPr>
          <p:cNvPr id="4" name="Slide Number Placeholder 3"/>
          <p:cNvSpPr>
            <a:spLocks noGrp="1"/>
          </p:cNvSpPr>
          <p:nvPr>
            <p:ph type="sldNum" sz="quarter" idx="10"/>
          </p:nvPr>
        </p:nvSpPr>
        <p:spPr/>
        <p:txBody>
          <a:bodyPr/>
          <a:lstStyle/>
          <a:p>
            <a:fld id="{9664A740-C3C7-4477-A128-A8C69F6D0A1D}" type="slidenum">
              <a:rPr lang="en-US" smtClean="0"/>
              <a:t>10</a:t>
            </a:fld>
            <a:endParaRPr lang="en-US"/>
          </a:p>
        </p:txBody>
      </p:sp>
    </p:spTree>
    <p:extLst>
      <p:ext uri="{BB962C8B-B14F-4D97-AF65-F5344CB8AC3E}">
        <p14:creationId xmlns:p14="http://schemas.microsoft.com/office/powerpoint/2010/main" val="16595653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smtClean="0"/>
              <a:t>Try</a:t>
            </a:r>
            <a:r>
              <a:rPr lang="en-US" baseline="0" dirty="0" smtClean="0"/>
              <a:t> metascape.org today!</a:t>
            </a:r>
            <a:endParaRPr lang="en-US" dirty="0"/>
          </a:p>
        </p:txBody>
      </p:sp>
      <p:sp>
        <p:nvSpPr>
          <p:cNvPr id="4" name="Slide Number Placeholder 3"/>
          <p:cNvSpPr>
            <a:spLocks noGrp="1"/>
          </p:cNvSpPr>
          <p:nvPr>
            <p:ph type="sldNum" sz="quarter" idx="10"/>
          </p:nvPr>
        </p:nvSpPr>
        <p:spPr/>
        <p:txBody>
          <a:bodyPr/>
          <a:lstStyle/>
          <a:p>
            <a:fld id="{9664A740-C3C7-4477-A128-A8C69F6D0A1D}" type="slidenum">
              <a:rPr lang="en-US" smtClean="0"/>
              <a:t>11</a:t>
            </a:fld>
            <a:endParaRPr lang="en-US"/>
          </a:p>
        </p:txBody>
      </p:sp>
    </p:spTree>
    <p:extLst>
      <p:ext uri="{BB962C8B-B14F-4D97-AF65-F5344CB8AC3E}">
        <p14:creationId xmlns:p14="http://schemas.microsoft.com/office/powerpoint/2010/main" val="32134902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err="1" smtClean="0"/>
              <a:t>Metascape</a:t>
            </a:r>
            <a:r>
              <a:rPr lang="en-US" dirty="0" smtClean="0"/>
              <a:t> automatically first</a:t>
            </a:r>
            <a:r>
              <a:rPr lang="en-US" baseline="0" dirty="0" smtClean="0"/>
              <a:t> convert you input identifiers (Gene ID, </a:t>
            </a:r>
            <a:r>
              <a:rPr lang="en-US" baseline="0" dirty="0" err="1" smtClean="0"/>
              <a:t>RefSeq</a:t>
            </a:r>
            <a:r>
              <a:rPr lang="en-US" baseline="0" dirty="0" smtClean="0"/>
              <a:t> or Symbol) into Human </a:t>
            </a:r>
            <a:r>
              <a:rPr lang="en-US" baseline="0" dirty="0" err="1" smtClean="0"/>
              <a:t>Entrez</a:t>
            </a:r>
            <a:r>
              <a:rPr lang="en-US" baseline="0" dirty="0" smtClean="0"/>
              <a:t> Gene ID.  Input identifiers can be from human, mouse or rat, </a:t>
            </a:r>
            <a:r>
              <a:rPr lang="en-US" baseline="0" dirty="0" err="1" smtClean="0"/>
              <a:t>ortholog</a:t>
            </a:r>
            <a:r>
              <a:rPr lang="en-US" baseline="0" dirty="0" smtClean="0"/>
              <a:t> mapping into human based on the latest NCBI </a:t>
            </a:r>
            <a:r>
              <a:rPr lang="en-US" baseline="0" dirty="0" err="1" smtClean="0"/>
              <a:t>Homologene</a:t>
            </a:r>
            <a:r>
              <a:rPr lang="en-US" baseline="0" dirty="0" smtClean="0"/>
              <a:t> database is automatically applied.</a:t>
            </a:r>
            <a:endParaRPr lang="en-US" dirty="0"/>
          </a:p>
        </p:txBody>
      </p:sp>
      <p:sp>
        <p:nvSpPr>
          <p:cNvPr id="4" name="Slide Number Placeholder 3"/>
          <p:cNvSpPr>
            <a:spLocks noGrp="1"/>
          </p:cNvSpPr>
          <p:nvPr>
            <p:ph type="sldNum" sz="quarter" idx="10"/>
          </p:nvPr>
        </p:nvSpPr>
        <p:spPr/>
        <p:txBody>
          <a:bodyPr/>
          <a:lstStyle/>
          <a:p>
            <a:fld id="{9664A740-C3C7-4477-A128-A8C69F6D0A1D}" type="slidenum">
              <a:rPr lang="en-US" smtClean="0"/>
              <a:t>2</a:t>
            </a:fld>
            <a:endParaRPr lang="en-US"/>
          </a:p>
        </p:txBody>
      </p:sp>
    </p:spTree>
    <p:extLst>
      <p:ext uri="{BB962C8B-B14F-4D97-AF65-F5344CB8AC3E}">
        <p14:creationId xmlns:p14="http://schemas.microsoft.com/office/powerpoint/2010/main" val="1475282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smtClean="0"/>
              <a:t>The grey</a:t>
            </a:r>
            <a:r>
              <a:rPr lang="en-US" baseline="0" dirty="0" smtClean="0"/>
              <a:t> pie shows the portion (% and #) of genes (dark grey) in the genome that are members of selected ontology terms.</a:t>
            </a:r>
          </a:p>
          <a:p>
            <a:r>
              <a:rPr lang="en-US" baseline="0" dirty="0" smtClean="0"/>
              <a:t>The red pie shows the portion (% and #) of genes (dark red) in the gene list that are members of the selected ontology terms.</a:t>
            </a:r>
          </a:p>
          <a:p>
            <a:r>
              <a:rPr lang="en-US" baseline="0" dirty="0" smtClean="0"/>
              <a:t>P-value indicates whether the membership is statistically enriched in the input gene list, calculated based on accumulative hypergeometric distribution.  By popular convention, p value &lt; 0.05 are considered as statistically significant.</a:t>
            </a:r>
            <a:endParaRPr lang="en-US" dirty="0"/>
          </a:p>
        </p:txBody>
      </p:sp>
      <p:sp>
        <p:nvSpPr>
          <p:cNvPr id="4" name="Slide Number Placeholder 3"/>
          <p:cNvSpPr>
            <a:spLocks noGrp="1"/>
          </p:cNvSpPr>
          <p:nvPr>
            <p:ph type="sldNum" sz="quarter" idx="10"/>
          </p:nvPr>
        </p:nvSpPr>
        <p:spPr/>
        <p:txBody>
          <a:bodyPr/>
          <a:lstStyle/>
          <a:p>
            <a:fld id="{9664A740-C3C7-4477-A128-A8C69F6D0A1D}" type="slidenum">
              <a:rPr lang="en-US" smtClean="0"/>
              <a:t>3</a:t>
            </a:fld>
            <a:endParaRPr lang="en-US"/>
          </a:p>
        </p:txBody>
      </p:sp>
    </p:spTree>
    <p:extLst>
      <p:ext uri="{BB962C8B-B14F-4D97-AF65-F5344CB8AC3E}">
        <p14:creationId xmlns:p14="http://schemas.microsoft.com/office/powerpoint/2010/main" val="38431516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smtClean="0"/>
              <a:t>We first</a:t>
            </a:r>
            <a:r>
              <a:rPr lang="en-US" baseline="0" dirty="0" smtClean="0"/>
              <a:t> identified all statistically enriched terms (can be GO/KEGG terms, canonical pathways, hall mark gene sets, etc., based on what your choice during the analysis), accumulative hypergeometric p-values and enrichment factors were calculated and used for filtering.  Remaining significant terms were then hierarchically clustered into a tree based on Kappa-statistical similarities among their gene memberships (similar to what is used in NCI DAVID site).  Then 0.3 kappa score was applied as the threshold to cast the tree into term clusters.  The terms within each cluster are exported in the Excel spreadsheet named “Enrichment Analysis”.</a:t>
            </a:r>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We then selected a subset of representative terms from this cluster and convert them into a network layout.  More specifically, each term is represented by a circle node, where its size is proportional to the number of input genes fall into that term, and its color represent its cluster identity (i.e., nodes of the same color belong to the same cluster).  Terms with a similarity score &gt; 0.3 are linked by an edge (the thickness of the edge represents the similarity score).  The network is visualized with </a:t>
            </a:r>
            <a:r>
              <a:rPr lang="en-US" baseline="0" dirty="0" err="1" smtClean="0"/>
              <a:t>Cytoscape</a:t>
            </a:r>
            <a:r>
              <a:rPr lang="en-US" baseline="0" dirty="0" smtClean="0"/>
              <a:t> (v3.1.2) with “force-directed” layout and with edge bundled for clarity.  One term from each cluster is selected to have its term description shown as label.</a:t>
            </a:r>
          </a:p>
          <a:p>
            <a:endParaRPr lang="en-US" dirty="0"/>
          </a:p>
        </p:txBody>
      </p:sp>
      <p:sp>
        <p:nvSpPr>
          <p:cNvPr id="4" name="Slide Number Placeholder 3"/>
          <p:cNvSpPr>
            <a:spLocks noGrp="1"/>
          </p:cNvSpPr>
          <p:nvPr>
            <p:ph type="sldNum" sz="quarter" idx="10"/>
          </p:nvPr>
        </p:nvSpPr>
        <p:spPr/>
        <p:txBody>
          <a:bodyPr/>
          <a:lstStyle/>
          <a:p>
            <a:fld id="{9664A740-C3C7-4477-A128-A8C69F6D0A1D}" type="slidenum">
              <a:rPr lang="en-US" smtClean="0"/>
              <a:t>4</a:t>
            </a:fld>
            <a:endParaRPr lang="en-US"/>
          </a:p>
        </p:txBody>
      </p:sp>
    </p:spTree>
    <p:extLst>
      <p:ext uri="{BB962C8B-B14F-4D97-AF65-F5344CB8AC3E}">
        <p14:creationId xmlns:p14="http://schemas.microsoft.com/office/powerpoint/2010/main" val="7911057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smtClean="0"/>
              <a:t>We first</a:t>
            </a:r>
            <a:r>
              <a:rPr lang="en-US" baseline="0" dirty="0" smtClean="0"/>
              <a:t> identified all statistically enriched terms (can be GO/KEGG terms, canonical pathways, hall mark gene sets, etc., based on what your choice during the analysis), accumulative hypergeometric p-values and enrichment factors were calculated and used for filtering.  Remaining significant terms were then hierarchically clustered into a tree based on Kappa-statistical similarities among their gene memberships (similar to what is used in NCI DAVID site).  Then 0.3 kappa score was applied as the threshold to cast the tree into term clusters.  The terms within each cluster are exported in the Excel spreadsheet named “Enrichment Analysis”.</a:t>
            </a:r>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We then selected a subset of representative terms from this cluster and convert them into a network layout.  More specifically, each term is represented by a circle node, where its size is proportional to the number of input genes fall into that term, and its color represent its cluster identity (i.e., nodes of the same color belong to the same cluster).  Terms with a similarity score &gt; 0.3 are linked by an edge (the thickness of the edge represents the similarity score).  The network is visualized with </a:t>
            </a:r>
            <a:r>
              <a:rPr lang="en-US" baseline="0" dirty="0" err="1" smtClean="0"/>
              <a:t>Cytoscape</a:t>
            </a:r>
            <a:r>
              <a:rPr lang="en-US" baseline="0" dirty="0" smtClean="0"/>
              <a:t> (v3.1.2) with “force-directed” layout and with edge bundled for clarity.  One term from each cluster is selected to have its term description shown as label.</a:t>
            </a:r>
          </a:p>
          <a:p>
            <a:endParaRPr lang="en-US" dirty="0"/>
          </a:p>
        </p:txBody>
      </p:sp>
      <p:sp>
        <p:nvSpPr>
          <p:cNvPr id="4" name="Slide Number Placeholder 3"/>
          <p:cNvSpPr>
            <a:spLocks noGrp="1"/>
          </p:cNvSpPr>
          <p:nvPr>
            <p:ph type="sldNum" sz="quarter" idx="10"/>
          </p:nvPr>
        </p:nvSpPr>
        <p:spPr/>
        <p:txBody>
          <a:bodyPr/>
          <a:lstStyle/>
          <a:p>
            <a:fld id="{9664A740-C3C7-4477-A128-A8C69F6D0A1D}" type="slidenum">
              <a:rPr lang="en-US" smtClean="0"/>
              <a:t>5</a:t>
            </a:fld>
            <a:endParaRPr lang="en-US"/>
          </a:p>
        </p:txBody>
      </p:sp>
    </p:spTree>
    <p:extLst>
      <p:ext uri="{BB962C8B-B14F-4D97-AF65-F5344CB8AC3E}">
        <p14:creationId xmlns:p14="http://schemas.microsoft.com/office/powerpoint/2010/main" val="22901981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The same enrichment network has its nodes colored by p-value, as shown in the legend.  The dark the color, the more statistically significant the node is (see legend for p-value ranges).</a:t>
            </a:r>
          </a:p>
          <a:p>
            <a:endParaRPr lang="en-US" dirty="0"/>
          </a:p>
        </p:txBody>
      </p:sp>
      <p:sp>
        <p:nvSpPr>
          <p:cNvPr id="4" name="Slide Number Placeholder 3"/>
          <p:cNvSpPr>
            <a:spLocks noGrp="1"/>
          </p:cNvSpPr>
          <p:nvPr>
            <p:ph type="sldNum" sz="quarter" idx="10"/>
          </p:nvPr>
        </p:nvSpPr>
        <p:spPr/>
        <p:txBody>
          <a:bodyPr/>
          <a:lstStyle/>
          <a:p>
            <a:fld id="{9664A740-C3C7-4477-A128-A8C69F6D0A1D}" type="slidenum">
              <a:rPr lang="en-US" smtClean="0"/>
              <a:t>6</a:t>
            </a:fld>
            <a:endParaRPr lang="en-US"/>
          </a:p>
        </p:txBody>
      </p:sp>
    </p:spTree>
    <p:extLst>
      <p:ext uri="{BB962C8B-B14F-4D97-AF65-F5344CB8AC3E}">
        <p14:creationId xmlns:p14="http://schemas.microsoft.com/office/powerpoint/2010/main" val="19920484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MCODE algorithm was then applied to this network to identify neighborhoods where proteins are densely connected.  Each MCODE network is assigned a unique color.  GO enrichment analysis was applied to each MCODE network to assign “meanings” to the network component.</a:t>
            </a:r>
          </a:p>
        </p:txBody>
      </p:sp>
      <p:sp>
        <p:nvSpPr>
          <p:cNvPr id="4" name="Slide Number Placeholder 3"/>
          <p:cNvSpPr>
            <a:spLocks noGrp="1"/>
          </p:cNvSpPr>
          <p:nvPr>
            <p:ph type="sldNum" sz="quarter" idx="10"/>
          </p:nvPr>
        </p:nvSpPr>
        <p:spPr/>
        <p:txBody>
          <a:bodyPr/>
          <a:lstStyle/>
          <a:p>
            <a:fld id="{9664A740-C3C7-4477-A128-A8C69F6D0A1D}" type="slidenum">
              <a:rPr lang="en-US" smtClean="0"/>
              <a:t>7</a:t>
            </a:fld>
            <a:endParaRPr lang="en-US"/>
          </a:p>
        </p:txBody>
      </p:sp>
    </p:spTree>
    <p:extLst>
      <p:ext uri="{BB962C8B-B14F-4D97-AF65-F5344CB8AC3E}">
        <p14:creationId xmlns:p14="http://schemas.microsoft.com/office/powerpoint/2010/main" val="17748331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MCODE algorithm was then applied to this network to identify neighborhoods where proteins are densely connected.  Each MCODE network is assigned a unique color.  GO enrichment analysis was applied to each MCODE network to assign “meanings” to the network component.</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p:txBody>
      </p:sp>
      <p:sp>
        <p:nvSpPr>
          <p:cNvPr id="4" name="Slide Number Placeholder 3"/>
          <p:cNvSpPr>
            <a:spLocks noGrp="1"/>
          </p:cNvSpPr>
          <p:nvPr>
            <p:ph type="sldNum" sz="quarter" idx="10"/>
          </p:nvPr>
        </p:nvSpPr>
        <p:spPr/>
        <p:txBody>
          <a:bodyPr/>
          <a:lstStyle/>
          <a:p>
            <a:fld id="{9664A740-C3C7-4477-A128-A8C69F6D0A1D}" type="slidenum">
              <a:rPr lang="en-US" smtClean="0"/>
              <a:t>8</a:t>
            </a:fld>
            <a:endParaRPr lang="en-US"/>
          </a:p>
        </p:txBody>
      </p:sp>
    </p:spTree>
    <p:extLst>
      <p:ext uri="{BB962C8B-B14F-4D97-AF65-F5344CB8AC3E}">
        <p14:creationId xmlns:p14="http://schemas.microsoft.com/office/powerpoint/2010/main" val="36989534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GO enrichment analysis was applied to each MCODE network to assign “meanings” to the network component, where top three best p-value terms were retained.</a:t>
            </a:r>
          </a:p>
          <a:p>
            <a:endParaRPr lang="en-US" dirty="0"/>
          </a:p>
        </p:txBody>
      </p:sp>
      <p:sp>
        <p:nvSpPr>
          <p:cNvPr id="4" name="Slide Number Placeholder 3"/>
          <p:cNvSpPr>
            <a:spLocks noGrp="1"/>
          </p:cNvSpPr>
          <p:nvPr>
            <p:ph type="sldNum" sz="quarter" idx="10"/>
          </p:nvPr>
        </p:nvSpPr>
        <p:spPr/>
        <p:txBody>
          <a:bodyPr/>
          <a:lstStyle/>
          <a:p>
            <a:fld id="{9664A740-C3C7-4477-A128-A8C69F6D0A1D}" type="slidenum">
              <a:rPr lang="en-US" smtClean="0"/>
              <a:t>9</a:t>
            </a:fld>
            <a:endParaRPr lang="en-US"/>
          </a:p>
        </p:txBody>
      </p:sp>
    </p:spTree>
    <p:extLst>
      <p:ext uri="{BB962C8B-B14F-4D97-AF65-F5344CB8AC3E}">
        <p14:creationId xmlns:p14="http://schemas.microsoft.com/office/powerpoint/2010/main" val="29484373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98620" y="1138426"/>
            <a:ext cx="10363200" cy="1374345"/>
          </a:xfrm>
          <a:effectLst>
            <a:outerShdw blurRad="50800" dist="38100" dir="2700000" algn="tl" rotWithShape="0">
              <a:prstClr val="black">
                <a:alpha val="40000"/>
              </a:prstClr>
            </a:outerShdw>
          </a:effectLst>
        </p:spPr>
        <p:txBody>
          <a:bodyPr>
            <a:normAutofit/>
          </a:bodyPr>
          <a:lstStyle>
            <a:lvl1pPr algn="l">
              <a:defRPr sz="3600">
                <a:solidFill>
                  <a:schemeClr val="bg1"/>
                </a:solidFill>
              </a:defRPr>
            </a:lvl1pPr>
          </a:lstStyle>
          <a:p>
            <a:r>
              <a:rPr lang="en-US" dirty="0" smtClean="0"/>
              <a:t>Click to edit </a:t>
            </a:r>
            <a:br>
              <a:rPr lang="en-US" dirty="0" smtClean="0"/>
            </a:br>
            <a:r>
              <a:rPr lang="en-US" dirty="0" smtClean="0"/>
              <a:t>Master title style</a:t>
            </a:r>
            <a:endParaRPr lang="en-US" dirty="0"/>
          </a:p>
        </p:txBody>
      </p:sp>
      <p:sp>
        <p:nvSpPr>
          <p:cNvPr id="3" name="Subtitle 2"/>
          <p:cNvSpPr>
            <a:spLocks noGrp="1"/>
          </p:cNvSpPr>
          <p:nvPr>
            <p:ph type="subTitle" idx="1"/>
          </p:nvPr>
        </p:nvSpPr>
        <p:spPr>
          <a:xfrm>
            <a:off x="2838293" y="4650641"/>
            <a:ext cx="8534400" cy="1374345"/>
          </a:xfrm>
        </p:spPr>
        <p:txBody>
          <a:bodyPr>
            <a:normAutofit/>
          </a:bodyPr>
          <a:lstStyle>
            <a:lvl1pPr marL="0" indent="0" algn="r">
              <a:buNone/>
              <a:defRPr sz="2600">
                <a:solidFill>
                  <a:schemeClr val="tx2">
                    <a:lumMod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a:t>
            </a:r>
          </a:p>
          <a:p>
            <a:r>
              <a:rPr lang="en-US" dirty="0" smtClean="0"/>
              <a:t>Master subtitle style</a:t>
            </a:r>
            <a:endParaRPr lang="en-US" dirty="0"/>
          </a:p>
        </p:txBody>
      </p:sp>
      <p:sp>
        <p:nvSpPr>
          <p:cNvPr id="4" name="Date Placeholder 3"/>
          <p:cNvSpPr>
            <a:spLocks noGrp="1"/>
          </p:cNvSpPr>
          <p:nvPr>
            <p:ph type="dt" sz="half" idx="10"/>
          </p:nvPr>
        </p:nvSpPr>
        <p:spPr/>
        <p:txBody>
          <a:bodyPr/>
          <a:lstStyle/>
          <a:p>
            <a:fld id="{53074F12-AA26-4AC8-9962-C36BB8F32554}" type="datetimeFigureOut">
              <a:rPr lang="en-US" smtClean="0"/>
              <a:pPr/>
              <a:t>3/8/2019</a:t>
            </a:fld>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2538751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3/8/2019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776078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3074F12-AA26-4AC8-9962-C36BB8F32554}" type="datetimeFigureOut">
              <a:rPr lang="en-US" smtClean="0"/>
              <a:pPr/>
              <a:t>3/8/2019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4286657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3074F12-AA26-4AC8-9962-C36BB8F32554}" type="datetimeFigureOut">
              <a:rPr lang="en-US" smtClean="0"/>
              <a:pPr/>
              <a:t>3/8/2019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8936099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98620" y="472488"/>
            <a:ext cx="10972800" cy="458115"/>
          </a:xfrm>
        </p:spPr>
        <p:txBody>
          <a:bodyPr>
            <a:normAutofit/>
          </a:bodyPr>
          <a:lstStyle>
            <a:lvl1pPr algn="l">
              <a:defRPr sz="3600">
                <a:solidFill>
                  <a:schemeClr val="bg1"/>
                </a:solidFill>
              </a:defRPr>
            </a:lvl1pPr>
          </a:lstStyle>
          <a:p>
            <a:r>
              <a:rPr lang="en-US" dirty="0" smtClean="0"/>
              <a:t>Click to edit Master title style</a:t>
            </a:r>
            <a:endParaRPr lang="en-US" dirty="0"/>
          </a:p>
        </p:txBody>
      </p:sp>
      <p:sp>
        <p:nvSpPr>
          <p:cNvPr id="3" name="Content Placeholder 2"/>
          <p:cNvSpPr>
            <a:spLocks noGrp="1"/>
          </p:cNvSpPr>
          <p:nvPr>
            <p:ph idx="1"/>
          </p:nvPr>
        </p:nvSpPr>
        <p:spPr>
          <a:xfrm>
            <a:off x="598620" y="1596540"/>
            <a:ext cx="10972800" cy="3918803"/>
          </a:xfrm>
        </p:spPr>
        <p:txBody>
          <a:bodyPr/>
          <a:lstStyle>
            <a:lvl1pPr>
              <a:defRPr sz="2800">
                <a:solidFill>
                  <a:schemeClr val="tx2">
                    <a:lumMod val="50000"/>
                  </a:schemeClr>
                </a:solidFill>
              </a:defRPr>
            </a:lvl1pPr>
            <a:lvl2pPr>
              <a:defRPr>
                <a:solidFill>
                  <a:schemeClr val="tx2">
                    <a:lumMod val="50000"/>
                  </a:schemeClr>
                </a:solidFill>
              </a:defRPr>
            </a:lvl2pPr>
            <a:lvl3pPr>
              <a:defRPr>
                <a:solidFill>
                  <a:schemeClr val="tx2">
                    <a:lumMod val="50000"/>
                  </a:schemeClr>
                </a:solidFill>
              </a:defRPr>
            </a:lvl3pPr>
            <a:lvl4pPr>
              <a:defRPr>
                <a:solidFill>
                  <a:schemeClr val="tx2">
                    <a:lumMod val="50000"/>
                  </a:schemeClr>
                </a:solidFill>
              </a:defRPr>
            </a:lvl4pPr>
            <a:lvl5pPr>
              <a:defRPr>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53074F12-AA26-4AC8-9962-C36BB8F32554}" type="datetimeFigureOut">
              <a:rPr lang="en-US" smtClean="0"/>
              <a:pPr/>
              <a:t>3/8/2019</a:t>
            </a:fld>
            <a:endParaRPr lang="en-US"/>
          </a:p>
        </p:txBody>
      </p:sp>
      <p:sp>
        <p:nvSpPr>
          <p:cNvPr id="7" name="Footer Placeholder 4"/>
          <p:cNvSpPr txBox="1">
            <a:spLocks/>
          </p:cNvSpPr>
          <p:nvPr userDrawn="1"/>
        </p:nvSpPr>
        <p:spPr>
          <a:xfrm>
            <a:off x="4165600" y="6356351"/>
            <a:ext cx="3860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200" dirty="0"/>
          </a:p>
        </p:txBody>
      </p:sp>
      <p:sp>
        <p:nvSpPr>
          <p:cNvPr id="10" name="TextBox 9"/>
          <p:cNvSpPr txBox="1"/>
          <p:nvPr userDrawn="1"/>
        </p:nvSpPr>
        <p:spPr>
          <a:xfrm>
            <a:off x="10355029" y="6338953"/>
            <a:ext cx="1268296" cy="461665"/>
          </a:xfrm>
          <a:prstGeom prst="rect">
            <a:avLst/>
          </a:prstGeom>
          <a:noFill/>
        </p:spPr>
        <p:txBody>
          <a:bodyPr wrap="none" rtlCol="0">
            <a:spAutoFit/>
          </a:bodyPr>
          <a:lstStyle/>
          <a:p>
            <a:pPr algn="r"/>
            <a:r>
              <a:rPr lang="en-US" sz="1200" b="0" dirty="0" smtClean="0">
                <a:solidFill>
                  <a:schemeClr val="bg1">
                    <a:lumMod val="50000"/>
                  </a:schemeClr>
                </a:solidFill>
                <a:latin typeface="Arial" panose="020B0604020202020204" pitchFamily="34" charset="0"/>
                <a:cs typeface="Arial" panose="020B0604020202020204" pitchFamily="34" charset="0"/>
              </a:rPr>
              <a:t>prepared by</a:t>
            </a:r>
          </a:p>
          <a:p>
            <a:pPr algn="r"/>
            <a:r>
              <a:rPr lang="en-US" sz="1200" b="1" dirty="0" smtClean="0">
                <a:solidFill>
                  <a:schemeClr val="tx2"/>
                </a:solidFill>
                <a:latin typeface="Arial" panose="020B0604020202020204" pitchFamily="34" charset="0"/>
                <a:cs typeface="Arial" panose="020B0604020202020204" pitchFamily="34" charset="0"/>
              </a:rPr>
              <a:t>metascape.org</a:t>
            </a:r>
            <a:endParaRPr lang="en-US" sz="1200" b="1" dirty="0">
              <a:solidFill>
                <a:schemeClr val="tx2"/>
              </a:solidFill>
              <a:latin typeface="Arial" panose="020B0604020202020204" pitchFamily="34" charset="0"/>
              <a:cs typeface="Arial" panose="020B0604020202020204" pitchFamily="34" charset="0"/>
            </a:endParaRP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623325" y="6356350"/>
            <a:ext cx="426873" cy="426873"/>
          </a:xfrm>
          <a:prstGeom prst="rect">
            <a:avLst/>
          </a:prstGeom>
        </p:spPr>
      </p:pic>
    </p:spTree>
    <p:extLst>
      <p:ext uri="{BB962C8B-B14F-4D97-AF65-F5344CB8AC3E}">
        <p14:creationId xmlns:p14="http://schemas.microsoft.com/office/powerpoint/2010/main" val="16644713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431081" y="527605"/>
            <a:ext cx="9354927" cy="610820"/>
          </a:xfrm>
        </p:spPr>
        <p:txBody>
          <a:bodyPr>
            <a:normAutofit/>
          </a:bodyPr>
          <a:lstStyle>
            <a:lvl1pPr algn="l">
              <a:defRPr sz="3600">
                <a:solidFill>
                  <a:srgbClr val="D0005E"/>
                </a:solidFill>
              </a:defRPr>
            </a:lvl1pPr>
          </a:lstStyle>
          <a:p>
            <a:r>
              <a:rPr lang="en-US" dirty="0" smtClean="0"/>
              <a:t>Click to edit Master title style</a:t>
            </a:r>
            <a:endParaRPr lang="en-US" dirty="0"/>
          </a:p>
        </p:txBody>
      </p:sp>
      <p:sp>
        <p:nvSpPr>
          <p:cNvPr id="3" name="Content Placeholder 2"/>
          <p:cNvSpPr>
            <a:spLocks noGrp="1"/>
          </p:cNvSpPr>
          <p:nvPr>
            <p:ph idx="1"/>
          </p:nvPr>
        </p:nvSpPr>
        <p:spPr>
          <a:xfrm>
            <a:off x="2431082" y="1138425"/>
            <a:ext cx="9354927" cy="4275740"/>
          </a:xfrm>
        </p:spPr>
        <p:txBody>
          <a:bodyPr/>
          <a:lstStyle>
            <a:lvl1pPr>
              <a:defRPr sz="2800">
                <a:solidFill>
                  <a:schemeClr val="tx2">
                    <a:lumMod val="50000"/>
                  </a:schemeClr>
                </a:solidFill>
              </a:defRPr>
            </a:lvl1pPr>
            <a:lvl2pPr>
              <a:defRPr>
                <a:solidFill>
                  <a:schemeClr val="tx2">
                    <a:lumMod val="50000"/>
                  </a:schemeClr>
                </a:solidFill>
              </a:defRPr>
            </a:lvl2pPr>
            <a:lvl3pPr>
              <a:defRPr>
                <a:solidFill>
                  <a:schemeClr val="tx2">
                    <a:lumMod val="50000"/>
                  </a:schemeClr>
                </a:solidFill>
              </a:defRPr>
            </a:lvl3pPr>
            <a:lvl4pPr>
              <a:defRPr>
                <a:solidFill>
                  <a:schemeClr val="tx2">
                    <a:lumMod val="50000"/>
                  </a:schemeClr>
                </a:solidFill>
              </a:defRPr>
            </a:lvl4pPr>
            <a:lvl5pPr>
              <a:defRPr>
                <a:solidFill>
                  <a:schemeClr val="tx2">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53074F12-AA26-4AC8-9962-C36BB8F32554}" type="datetimeFigureOut">
              <a:rPr lang="en-US" smtClean="0"/>
              <a:pPr/>
              <a:t>3/8/2019</a:t>
            </a:fld>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6293913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3074F12-AA26-4AC8-9962-C36BB8F32554}" type="datetimeFigureOut">
              <a:rPr lang="en-US" smtClean="0"/>
              <a:pPr/>
              <a:t>3/8/2019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8634415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3074F12-AA26-4AC8-9962-C36BB8F32554}" type="datetimeFigureOut">
              <a:rPr lang="en-US" smtClean="0"/>
              <a:pPr/>
              <a:t>3/8/2019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5567918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98620" y="527605"/>
            <a:ext cx="10972800" cy="610820"/>
          </a:xfrm>
        </p:spPr>
        <p:txBody>
          <a:bodyPr>
            <a:normAutofit/>
          </a:bodyPr>
          <a:lstStyle>
            <a:lvl1pPr algn="l">
              <a:defRPr sz="3600">
                <a:solidFill>
                  <a:schemeClr val="bg1"/>
                </a:solidFill>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598620" y="1596539"/>
            <a:ext cx="5386917" cy="639762"/>
          </a:xfrm>
        </p:spPr>
        <p:txBody>
          <a:bodyPr anchor="b"/>
          <a:lstStyle>
            <a:lvl1pPr marL="0" indent="0">
              <a:buNone/>
              <a:defRPr sz="2400" b="1">
                <a:solidFill>
                  <a:srgbClr val="D0005E"/>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598620" y="2226402"/>
            <a:ext cx="5386917" cy="3035058"/>
          </a:xfrm>
        </p:spPr>
        <p:txBody>
          <a:bodyPr/>
          <a:lstStyle>
            <a:lvl1pPr>
              <a:defRPr sz="2400">
                <a:solidFill>
                  <a:schemeClr val="tx2">
                    <a:lumMod val="50000"/>
                  </a:schemeClr>
                </a:solidFill>
              </a:defRPr>
            </a:lvl1pPr>
            <a:lvl2pPr>
              <a:defRPr sz="2000">
                <a:solidFill>
                  <a:schemeClr val="tx2">
                    <a:lumMod val="50000"/>
                  </a:schemeClr>
                </a:solidFill>
              </a:defRPr>
            </a:lvl2pPr>
            <a:lvl3pPr>
              <a:defRPr sz="1800">
                <a:solidFill>
                  <a:schemeClr val="tx2">
                    <a:lumMod val="50000"/>
                  </a:schemeClr>
                </a:solidFill>
              </a:defRPr>
            </a:lvl3pPr>
            <a:lvl4pPr>
              <a:defRPr sz="1600">
                <a:solidFill>
                  <a:schemeClr val="tx2">
                    <a:lumMod val="50000"/>
                  </a:schemeClr>
                </a:solidFill>
              </a:defRPr>
            </a:lvl4pPr>
            <a:lvl5pPr>
              <a:defRPr sz="1600">
                <a:solidFill>
                  <a:schemeClr val="tx2">
                    <a:lumMod val="50000"/>
                  </a:schemeClr>
                </a:solidFill>
              </a:defRPr>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6182388" y="1596539"/>
            <a:ext cx="5389033" cy="639762"/>
          </a:xfrm>
        </p:spPr>
        <p:txBody>
          <a:bodyPr anchor="b"/>
          <a:lstStyle>
            <a:lvl1pPr marL="0" indent="0">
              <a:buNone/>
              <a:defRPr sz="2400" b="1">
                <a:solidFill>
                  <a:srgbClr val="D0005E"/>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6" name="Content Placeholder 5"/>
          <p:cNvSpPr>
            <a:spLocks noGrp="1"/>
          </p:cNvSpPr>
          <p:nvPr>
            <p:ph sz="quarter" idx="4"/>
          </p:nvPr>
        </p:nvSpPr>
        <p:spPr>
          <a:xfrm>
            <a:off x="6182388" y="2226402"/>
            <a:ext cx="5389033" cy="3035058"/>
          </a:xfrm>
        </p:spPr>
        <p:txBody>
          <a:bodyPr/>
          <a:lstStyle>
            <a:lvl1pPr>
              <a:defRPr sz="2400">
                <a:solidFill>
                  <a:schemeClr val="tx2">
                    <a:lumMod val="50000"/>
                  </a:schemeClr>
                </a:solidFill>
              </a:defRPr>
            </a:lvl1pPr>
            <a:lvl2pPr>
              <a:defRPr sz="2000">
                <a:solidFill>
                  <a:schemeClr val="tx2">
                    <a:lumMod val="50000"/>
                  </a:schemeClr>
                </a:solidFill>
              </a:defRPr>
            </a:lvl2pPr>
            <a:lvl3pPr>
              <a:defRPr sz="1800">
                <a:solidFill>
                  <a:schemeClr val="tx2">
                    <a:lumMod val="50000"/>
                  </a:schemeClr>
                </a:solidFill>
              </a:defRPr>
            </a:lvl3pPr>
            <a:lvl4pPr>
              <a:defRPr sz="1600">
                <a:solidFill>
                  <a:schemeClr val="tx2">
                    <a:lumMod val="50000"/>
                  </a:schemeClr>
                </a:solidFill>
              </a:defRPr>
            </a:lvl4pPr>
            <a:lvl5pPr>
              <a:defRPr sz="1600">
                <a:solidFill>
                  <a:schemeClr val="tx2">
                    <a:lumMod val="50000"/>
                  </a:schemeClr>
                </a:solidFill>
              </a:defRPr>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Date Placeholder 6"/>
          <p:cNvSpPr>
            <a:spLocks noGrp="1"/>
          </p:cNvSpPr>
          <p:nvPr>
            <p:ph type="dt" sz="half" idx="10"/>
          </p:nvPr>
        </p:nvSpPr>
        <p:spPr/>
        <p:txBody>
          <a:bodyPr/>
          <a:lstStyle/>
          <a:p>
            <a:fld id="{53074F12-AA26-4AC8-9962-C36BB8F32554}" type="datetimeFigureOut">
              <a:rPr lang="en-US" smtClean="0"/>
              <a:pPr/>
              <a:t>3/8/2019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1229119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3074F12-AA26-4AC8-9962-C36BB8F32554}" type="datetimeFigureOut">
              <a:rPr lang="en-US" smtClean="0"/>
              <a:pPr/>
              <a:t>3/8/2019</a:t>
            </a:fld>
            <a:endParaRPr lang="en-US"/>
          </a:p>
        </p:txBody>
      </p:sp>
      <p:sp>
        <p:nvSpPr>
          <p:cNvPr id="4" name="Footer Placeholder 3"/>
          <p:cNvSpPr>
            <a:spLocks noGrp="1"/>
          </p:cNvSpPr>
          <p:nvPr>
            <p:ph type="ftr" sz="quarter" idx="11"/>
          </p:nvPr>
        </p:nvSpPr>
        <p:spPr/>
        <p:txBody>
          <a:bodyPr/>
          <a:lstStyle/>
          <a:p>
            <a:r>
              <a:rPr lang="en-US" dirty="0" smtClean="0"/>
              <a:t>Prepared by metascape.org</a:t>
            </a:r>
            <a:endParaRPr lang="en-US" dirty="0"/>
          </a:p>
        </p:txBody>
      </p:sp>
      <p:sp>
        <p:nvSpPr>
          <p:cNvPr id="5" name="Slide Number Placeholder 4"/>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0297731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3074F12-AA26-4AC8-9962-C36BB8F32554}" type="datetimeFigureOut">
              <a:rPr lang="en-US" smtClean="0"/>
              <a:pPr/>
              <a:t>3/8/2019</a:t>
            </a:fld>
            <a:endParaRPr lang="en-US"/>
          </a:p>
        </p:txBody>
      </p:sp>
      <p:sp>
        <p:nvSpPr>
          <p:cNvPr id="3" name="Footer Placeholder 2"/>
          <p:cNvSpPr>
            <a:spLocks noGrp="1"/>
          </p:cNvSpPr>
          <p:nvPr>
            <p:ph type="ftr" sz="quarter" idx="11"/>
          </p:nvPr>
        </p:nvSpPr>
        <p:spPr/>
        <p:txBody>
          <a:bodyPr/>
          <a:lstStyle/>
          <a:p>
            <a:r>
              <a:rPr lang="en-US" dirty="0" smtClean="0"/>
              <a:t>Prepared by metascape.org</a:t>
            </a:r>
            <a:endParaRPr lang="en-US" dirty="0"/>
          </a:p>
        </p:txBody>
      </p:sp>
      <p:sp>
        <p:nvSpPr>
          <p:cNvPr id="4" name="Slide Number Placeholder 3"/>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2518640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3/8/2019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1744526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158923"/>
            <a:ext cx="10972800" cy="11430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074F12-AA26-4AC8-9962-C36BB8F32554}" type="datetimeFigureOut">
              <a:rPr lang="en-US" smtClean="0"/>
              <a:pPr/>
              <a:t>3/8/2019</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82CCC60-E8CD-4174-8B1A-7DF615B22EEF}" type="slidenum">
              <a:rPr lang="en-US" smtClean="0"/>
              <a:pPr/>
              <a:t>‹#›</a:t>
            </a:fld>
            <a:endParaRPr lang="en-US"/>
          </a:p>
        </p:txBody>
      </p:sp>
    </p:spTree>
    <p:extLst>
      <p:ext uri="{BB962C8B-B14F-4D97-AF65-F5344CB8AC3E}">
        <p14:creationId xmlns:p14="http://schemas.microsoft.com/office/powerpoint/2010/main" val="19440393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xStyles>
    <p:titleStyle>
      <a:lvl1pPr algn="ctr" defTabSz="914400" rtl="0" eaLnBrk="1" latinLnBrk="0" hangingPunct="1">
        <a:spcBef>
          <a:spcPct val="0"/>
        </a:spcBef>
        <a:buNone/>
        <a:defRPr sz="4400" b="1" kern="1200">
          <a:solidFill>
            <a:schemeClr val="bg1"/>
          </a:solidFill>
          <a:effectLst>
            <a:glow rad="101600">
              <a:schemeClr val="tx2">
                <a:alpha val="60000"/>
              </a:schemeClr>
            </a:glow>
          </a:effectLst>
          <a:latin typeface="Arial" panose="020B0604020202020204" pitchFamily="34" charset="0"/>
          <a:ea typeface="+mj-ea"/>
          <a:cs typeface="Arial" panose="020B0604020202020204" pitchFamily="34" charset="0"/>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hyperlink" Target="http://metascape.org/gp/index.html#/menu/manual"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 Id="rId3" Type="http://schemas.openxmlformats.org/officeDocument/2006/relationships/image" Target="../media/image6.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 Id="rId3" Type="http://schemas.openxmlformats.org/officeDocument/2006/relationships/image" Target="../media/image7.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 Id="rId3" Type="http://schemas.openxmlformats.org/officeDocument/2006/relationships/image" Target="../media/image8.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 Id="rId3" Type="http://schemas.openxmlformats.org/officeDocument/2006/relationships/image" Target="../media/image9.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 Id="rId3" Type="http://schemas.openxmlformats.org/officeDocument/2006/relationships/image" Target="../media/image10.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ctrTitle"/>
          </p:nvPr>
        </p:nvSpPr>
        <p:spPr>
          <a:xfrm>
            <a:off x="3150058" y="1596540"/>
            <a:ext cx="7886581" cy="458115"/>
          </a:xfrm>
          <a:effectLst/>
        </p:spPr>
        <p:txBody>
          <a:bodyPr>
            <a:noAutofit/>
          </a:bodyPr>
          <a:lstStyle/>
          <a:p>
            <a:r>
              <a:rPr lang="en-US" sz="4800" b="1" dirty="0">
                <a:ln>
                  <a:solidFill>
                    <a:schemeClr val="accent1">
                      <a:lumMod val="20000"/>
                      <a:lumOff val="80000"/>
                    </a:schemeClr>
                  </a:solidFill>
                </a:ln>
                <a:solidFill>
                  <a:schemeClr val="bg1">
                    <a:lumMod val="95000"/>
                  </a:schemeClr>
                </a:solidFill>
                <a:effectLst>
                  <a:glow rad="101600">
                    <a:schemeClr val="tx2">
                      <a:alpha val="60000"/>
                    </a:schemeClr>
                  </a:glow>
                </a:effectLst>
              </a:rPr>
              <a:t>Gene List Analysis </a:t>
            </a:r>
            <a:r>
              <a:rPr lang="en-US" sz="4800" b="1" dirty="0" smtClean="0">
                <a:ln>
                  <a:solidFill>
                    <a:schemeClr val="accent1">
                      <a:lumMod val="20000"/>
                      <a:lumOff val="80000"/>
                    </a:schemeClr>
                  </a:solidFill>
                </a:ln>
                <a:solidFill>
                  <a:schemeClr val="bg1">
                    <a:lumMod val="95000"/>
                  </a:schemeClr>
                </a:solidFill>
                <a:effectLst>
                  <a:glow rad="101600">
                    <a:schemeClr val="tx2">
                      <a:alpha val="60000"/>
                    </a:schemeClr>
                  </a:glow>
                </a:effectLst>
              </a:rPr>
              <a:t>Report</a:t>
            </a:r>
            <a:endParaRPr lang="en-US" sz="4800" b="1" dirty="0">
              <a:ln>
                <a:solidFill>
                  <a:schemeClr val="accent1">
                    <a:lumMod val="20000"/>
                    <a:lumOff val="80000"/>
                  </a:schemeClr>
                </a:solidFill>
              </a:ln>
              <a:solidFill>
                <a:schemeClr val="bg1">
                  <a:lumMod val="95000"/>
                </a:schemeClr>
              </a:solidFill>
              <a:effectLst>
                <a:glow rad="101600">
                  <a:schemeClr val="tx2">
                    <a:alpha val="60000"/>
                  </a:schemeClr>
                </a:glow>
              </a:effectLst>
            </a:endParaRPr>
          </a:p>
        </p:txBody>
      </p:sp>
      <p:sp>
        <p:nvSpPr>
          <p:cNvPr id="10" name="TextBox 9"/>
          <p:cNvSpPr txBox="1"/>
          <p:nvPr/>
        </p:nvSpPr>
        <p:spPr>
          <a:xfrm>
            <a:off x="47137" y="6320784"/>
            <a:ext cx="2454518" cy="369332"/>
          </a:xfrm>
          <a:prstGeom prst="rect">
            <a:avLst/>
          </a:prstGeom>
          <a:noFill/>
        </p:spPr>
        <p:txBody>
          <a:bodyPr wrap="none" rtlCol="0">
            <a:spAutoFit/>
          </a:bodyPr>
          <a:lstStyle/>
          <a:p>
            <a:r>
              <a:rPr lang="en-US" b="1" dirty="0" smtClean="0">
                <a:solidFill>
                  <a:schemeClr val="bg1">
                    <a:lumMod val="95000"/>
                  </a:schemeClr>
                </a:solidFill>
                <a:effectLst>
                  <a:glow rad="101600">
                    <a:schemeClr val="accent1">
                      <a:lumMod val="50000"/>
                      <a:alpha val="60000"/>
                    </a:schemeClr>
                  </a:glow>
                </a:effectLst>
                <a:latin typeface="Arial" panose="020B0604020202020204" pitchFamily="34" charset="0"/>
                <a:cs typeface="Arial" panose="020B0604020202020204" pitchFamily="34" charset="0"/>
              </a:rPr>
              <a:t>http://metascape.org</a:t>
            </a:r>
            <a:endParaRPr lang="en-US" b="1" dirty="0">
              <a:solidFill>
                <a:schemeClr val="bg1">
                  <a:lumMod val="95000"/>
                </a:schemeClr>
              </a:solidFill>
              <a:effectLst>
                <a:glow rad="101600">
                  <a:schemeClr val="accent1">
                    <a:lumMod val="50000"/>
                    <a:alpha val="60000"/>
                  </a:schemeClr>
                </a:glow>
              </a:effectLst>
              <a:latin typeface="Arial" panose="020B0604020202020204" pitchFamily="34" charset="0"/>
              <a:cs typeface="Arial" panose="020B0604020202020204" pitchFamily="34" charset="0"/>
            </a:endParaRPr>
          </a:p>
        </p:txBody>
      </p:sp>
      <p:sp>
        <p:nvSpPr>
          <p:cNvPr id="11" name="Oval Callout 10"/>
          <p:cNvSpPr/>
          <p:nvPr/>
        </p:nvSpPr>
        <p:spPr>
          <a:xfrm>
            <a:off x="2252496" y="5481364"/>
            <a:ext cx="2603195" cy="983827"/>
          </a:xfrm>
          <a:prstGeom prst="wedgeEllipseCallout">
            <a:avLst>
              <a:gd name="adj1" fmla="val -51853"/>
              <a:gd name="adj2" fmla="val 34370"/>
            </a:avLst>
          </a:prstGeom>
          <a:solidFill>
            <a:schemeClr val="accent1"/>
          </a:solidFill>
          <a:ln>
            <a:solidFill>
              <a:schemeClr val="bg2"/>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600" dirty="0">
                <a:solidFill>
                  <a:schemeClr val="bg1">
                    <a:lumMod val="95000"/>
                  </a:schemeClr>
                </a:solidFill>
              </a:rPr>
              <a:t>Hint: Each slide has notes that explain the analysis!</a:t>
            </a:r>
          </a:p>
        </p:txBody>
      </p:sp>
      <p:sp>
        <p:nvSpPr>
          <p:cNvPr id="12" name="TextBox 11"/>
          <p:cNvSpPr txBox="1"/>
          <p:nvPr/>
        </p:nvSpPr>
        <p:spPr>
          <a:xfrm>
            <a:off x="10053036" y="6320784"/>
            <a:ext cx="1967205" cy="369332"/>
          </a:xfrm>
          <a:prstGeom prst="rect">
            <a:avLst/>
          </a:prstGeom>
          <a:noFill/>
        </p:spPr>
        <p:txBody>
          <a:bodyPr wrap="none" rtlCol="0">
            <a:spAutoFit/>
          </a:bodyPr>
          <a:lstStyle/>
          <a:p>
            <a:r>
              <a:rPr lang="en-US" b="1" dirty="0" smtClean="0">
                <a:solidFill>
                  <a:schemeClr val="bg1">
                    <a:lumMod val="95000"/>
                  </a:schemeClr>
                </a:solidFill>
                <a:latin typeface="Arial" panose="020B0604020202020204" pitchFamily="34" charset="0"/>
                <a:cs typeface="Arial" panose="020B0604020202020204" pitchFamily="34" charset="0"/>
              </a:rPr>
              <a:t>Aug 2, 2021</a:t>
            </a:r>
            <a:endParaRPr lang="en-US" b="1" dirty="0">
              <a:solidFill>
                <a:schemeClr val="bg1">
                  <a:lumMod val="9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392037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72965" y="69491"/>
            <a:ext cx="5497380" cy="1068935"/>
          </a:xfrm>
        </p:spPr>
        <p:txBody>
          <a:bodyPr>
            <a:normAutofit/>
          </a:bodyPr>
          <a:lstStyle/>
          <a:p>
            <a:r>
              <a:rPr lang="en-US" sz="4000" b="1" dirty="0" smtClean="0">
                <a:ln w="3175" cap="rnd">
                  <a:solidFill>
                    <a:schemeClr val="accent1">
                      <a:lumMod val="20000"/>
                      <a:lumOff val="80000"/>
                    </a:schemeClr>
                  </a:solidFill>
                  <a:round/>
                </a:ln>
              </a:rPr>
              <a:t>Evidence Weighting</a:t>
            </a:r>
            <a:br>
              <a:rPr lang="en-US" sz="4000" b="1" dirty="0" smtClean="0">
                <a:ln w="3175" cap="rnd">
                  <a:solidFill>
                    <a:schemeClr val="accent1">
                      <a:lumMod val="20000"/>
                      <a:lumOff val="80000"/>
                    </a:schemeClr>
                  </a:solidFill>
                  <a:round/>
                </a:ln>
              </a:rPr>
            </a:br>
            <a:r>
              <a:rPr lang="en-US" sz="2200" b="1" dirty="0">
                <a:ln w="3175" cap="rnd">
                  <a:solidFill>
                    <a:schemeClr val="accent1">
                      <a:lumMod val="20000"/>
                      <a:lumOff val="80000"/>
                    </a:schemeClr>
                  </a:solidFill>
                  <a:round/>
                </a:ln>
              </a:rPr>
              <a:t>by Machine Learning Approach</a:t>
            </a:r>
          </a:p>
        </p:txBody>
      </p:sp>
    </p:spTree>
    <p:extLst>
      <p:ext uri="{BB962C8B-B14F-4D97-AF65-F5344CB8AC3E}">
        <p14:creationId xmlns:p14="http://schemas.microsoft.com/office/powerpoint/2010/main" val="28950105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p:nvSpPr>
        <p:spPr>
          <a:xfrm>
            <a:off x="0" y="1291130"/>
            <a:ext cx="1514850" cy="55668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Callout 8"/>
          <p:cNvSpPr/>
          <p:nvPr/>
        </p:nvSpPr>
        <p:spPr>
          <a:xfrm>
            <a:off x="8702151" y="327217"/>
            <a:ext cx="3185402" cy="1317005"/>
          </a:xfrm>
          <a:prstGeom prst="wedgeEllipseCallout">
            <a:avLst>
              <a:gd name="adj1" fmla="val -38183"/>
              <a:gd name="adj2" fmla="val 51207"/>
            </a:avLst>
          </a:prstGeom>
          <a:solidFill>
            <a:schemeClr val="accent1"/>
          </a:solidFill>
          <a:ln>
            <a:solidFill>
              <a:schemeClr val="accent1">
                <a:lumMod val="20000"/>
                <a:lumOff val="80000"/>
              </a:schemeClr>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600" dirty="0">
                <a:solidFill>
                  <a:schemeClr val="bg1"/>
                </a:solidFill>
                <a:effectLst/>
              </a:rPr>
              <a:t>Hint: If you have multiple related gene lists, upload them in one Excel file will trigger meta analyses.</a:t>
            </a:r>
          </a:p>
        </p:txBody>
      </p:sp>
      <p:sp>
        <p:nvSpPr>
          <p:cNvPr id="10" name="TextBox 9"/>
          <p:cNvSpPr txBox="1"/>
          <p:nvPr/>
        </p:nvSpPr>
        <p:spPr>
          <a:xfrm>
            <a:off x="598620" y="74436"/>
            <a:ext cx="5036956" cy="1077218"/>
          </a:xfrm>
          <a:prstGeom prst="rect">
            <a:avLst/>
          </a:prstGeom>
          <a:noFill/>
          <a:effectLst>
            <a:glow rad="127000">
              <a:schemeClr val="bg1"/>
            </a:glow>
          </a:effectLst>
        </p:spPr>
        <p:txBody>
          <a:bodyPr wrap="none" rtlCol="0">
            <a:spAutoFit/>
          </a:bodyPr>
          <a:lstStyle/>
          <a:p>
            <a:r>
              <a:rPr lang="en-US" sz="3600" b="1" dirty="0" smtClean="0">
                <a:solidFill>
                  <a:schemeClr val="bg1"/>
                </a:solidFill>
                <a:effectLst>
                  <a:glow rad="101600">
                    <a:schemeClr val="tx2">
                      <a:alpha val="60000"/>
                    </a:schemeClr>
                  </a:glow>
                </a:effectLst>
                <a:latin typeface="Arial" panose="020B0604020202020204" pitchFamily="34" charset="0"/>
                <a:cs typeface="Arial" panose="020B0604020202020204" pitchFamily="34" charset="0"/>
              </a:rPr>
              <a:t>metascape.org</a:t>
            </a:r>
          </a:p>
          <a:p>
            <a:r>
              <a:rPr lang="en-US" sz="2800" b="1" dirty="0" smtClean="0">
                <a:solidFill>
                  <a:schemeClr val="bg1"/>
                </a:solidFill>
                <a:effectLst>
                  <a:glow rad="101600">
                    <a:schemeClr val="tx2">
                      <a:alpha val="60000"/>
                    </a:schemeClr>
                  </a:glow>
                </a:effectLst>
                <a:latin typeface="Arial" panose="020B0604020202020204" pitchFamily="34" charset="0"/>
                <a:cs typeface="Arial" panose="020B0604020202020204" pitchFamily="34" charset="0"/>
              </a:rPr>
              <a:t>bioinformatics for biologists</a:t>
            </a:r>
            <a:endParaRPr lang="en-US" sz="2800" b="1" dirty="0">
              <a:solidFill>
                <a:schemeClr val="bg1"/>
              </a:solidFill>
              <a:effectLst>
                <a:glow rad="101600">
                  <a:schemeClr val="tx2">
                    <a:alpha val="60000"/>
                  </a:schemeClr>
                </a:glow>
              </a:effectLst>
              <a:latin typeface="Arial" panose="020B0604020202020204" pitchFamily="34" charset="0"/>
              <a:cs typeface="Arial" panose="020B0604020202020204" pitchFamily="34" charset="0"/>
            </a:endParaRPr>
          </a:p>
        </p:txBody>
      </p:sp>
      <p:sp>
        <p:nvSpPr>
          <p:cNvPr id="11" name="Rectangle 10"/>
          <p:cNvSpPr/>
          <p:nvPr/>
        </p:nvSpPr>
        <p:spPr>
          <a:xfrm>
            <a:off x="2125670" y="1997073"/>
            <a:ext cx="9318056" cy="4154984"/>
          </a:xfrm>
          <a:prstGeom prst="rect">
            <a:avLst/>
          </a:prstGeom>
        </p:spPr>
        <p:txBody>
          <a:bodyPr wrap="square">
            <a:spAutoFit/>
          </a:bodyPr>
          <a:lstStyle/>
          <a:p>
            <a:r>
              <a:rPr lang="en-US" sz="2400" b="1" dirty="0">
                <a:solidFill>
                  <a:schemeClr val="accent1">
                    <a:lumMod val="75000"/>
                  </a:schemeClr>
                </a:solidFill>
                <a:latin typeface="Arial" panose="020B0604020202020204" pitchFamily="34" charset="0"/>
                <a:cs typeface="Arial" panose="020B0604020202020204" pitchFamily="34" charset="0"/>
              </a:rPr>
              <a:t>Easy, Fresh &amp; Free</a:t>
            </a:r>
          </a:p>
          <a:p>
            <a:pPr marL="285750" indent="-285750">
              <a:buFont typeface="Arial" panose="020B0604020202020204" pitchFamily="34" charset="0"/>
              <a:buChar char="•"/>
            </a:pPr>
            <a:r>
              <a:rPr lang="en-US" sz="2400" dirty="0">
                <a:solidFill>
                  <a:schemeClr val="accent1">
                    <a:lumMod val="75000"/>
                  </a:schemeClr>
                </a:solidFill>
                <a:latin typeface="Arial" panose="020B0604020202020204" pitchFamily="34" charset="0"/>
                <a:cs typeface="Arial" panose="020B0604020202020204" pitchFamily="34" charset="0"/>
              </a:rPr>
              <a:t>Submit gene identifiers, one click on Expression Analysis. Done!</a:t>
            </a:r>
          </a:p>
          <a:p>
            <a:pPr marL="285750" indent="-285750">
              <a:buFont typeface="Arial" panose="020B0604020202020204" pitchFamily="34" charset="0"/>
              <a:buChar char="•"/>
            </a:pPr>
            <a:r>
              <a:rPr lang="en-US" sz="2400" dirty="0">
                <a:solidFill>
                  <a:schemeClr val="accent1">
                    <a:lumMod val="75000"/>
                  </a:schemeClr>
                </a:solidFill>
                <a:latin typeface="Arial" panose="020B0604020202020204" pitchFamily="34" charset="0"/>
                <a:cs typeface="Arial" panose="020B0604020202020204" pitchFamily="34" charset="0"/>
              </a:rPr>
              <a:t>Interpretable results: visualizations, methods, </a:t>
            </a:r>
            <a:r>
              <a:rPr lang="en-US" sz="2400" dirty="0" err="1">
                <a:solidFill>
                  <a:schemeClr val="accent1">
                    <a:lumMod val="75000"/>
                  </a:schemeClr>
                </a:solidFill>
                <a:latin typeface="Arial" panose="020B0604020202020204" pitchFamily="34" charset="0"/>
                <a:cs typeface="Arial" panose="020B0604020202020204" pitchFamily="34" charset="0"/>
              </a:rPr>
              <a:t>pptx</a:t>
            </a:r>
            <a:r>
              <a:rPr lang="en-US" sz="2400" dirty="0">
                <a:solidFill>
                  <a:schemeClr val="accent1">
                    <a:lumMod val="75000"/>
                  </a:schemeClr>
                </a:solidFill>
                <a:latin typeface="Arial" panose="020B0604020202020204" pitchFamily="34" charset="0"/>
                <a:cs typeface="Arial" panose="020B0604020202020204" pitchFamily="34" charset="0"/>
              </a:rPr>
              <a:t>, </a:t>
            </a:r>
            <a:r>
              <a:rPr lang="en-US" sz="2400" dirty="0" err="1">
                <a:solidFill>
                  <a:schemeClr val="accent1">
                    <a:lumMod val="75000"/>
                  </a:schemeClr>
                </a:solidFill>
                <a:latin typeface="Arial" panose="020B0604020202020204" pitchFamily="34" charset="0"/>
                <a:cs typeface="Arial" panose="020B0604020202020204" pitchFamily="34" charset="0"/>
              </a:rPr>
              <a:t>xslx</a:t>
            </a:r>
            <a:r>
              <a:rPr lang="en-US" sz="2400" dirty="0">
                <a:solidFill>
                  <a:schemeClr val="accent1">
                    <a:lumMod val="75000"/>
                  </a:schemeClr>
                </a:solidFill>
                <a:latin typeface="Arial" panose="020B0604020202020204" pitchFamily="34" charset="0"/>
                <a:cs typeface="Arial" panose="020B0604020202020204" pitchFamily="34" charset="0"/>
              </a:rPr>
              <a:t>, </a:t>
            </a:r>
            <a:r>
              <a:rPr lang="en-US" sz="2400" dirty="0" smtClean="0">
                <a:solidFill>
                  <a:schemeClr val="accent1">
                    <a:lumMod val="75000"/>
                  </a:schemeClr>
                </a:solidFill>
                <a:latin typeface="Arial" panose="020B0604020202020204" pitchFamily="34" charset="0"/>
                <a:cs typeface="Arial" panose="020B0604020202020204" pitchFamily="34" charset="0"/>
              </a:rPr>
              <a:t>zip</a:t>
            </a:r>
          </a:p>
          <a:p>
            <a:pPr marL="285750" indent="-285750">
              <a:buFont typeface="Arial" panose="020B0604020202020204" pitchFamily="34" charset="0"/>
              <a:buChar char="•"/>
            </a:pPr>
            <a:endParaRPr lang="en-US" sz="2400" dirty="0">
              <a:solidFill>
                <a:schemeClr val="accent1">
                  <a:lumMod val="75000"/>
                </a:schemeClr>
              </a:solidFill>
              <a:latin typeface="Arial" panose="020B0604020202020204" pitchFamily="34" charset="0"/>
              <a:cs typeface="Arial" panose="020B0604020202020204" pitchFamily="34" charset="0"/>
            </a:endParaRPr>
          </a:p>
          <a:p>
            <a:r>
              <a:rPr lang="en-US" sz="2400" b="1" dirty="0">
                <a:solidFill>
                  <a:schemeClr val="accent1">
                    <a:lumMod val="75000"/>
                  </a:schemeClr>
                </a:solidFill>
                <a:latin typeface="Arial" panose="020B0604020202020204" pitchFamily="34" charset="0"/>
                <a:cs typeface="Arial" panose="020B0604020202020204" pitchFamily="34" charset="0"/>
              </a:rPr>
              <a:t>Best Practices for Gene List Analyses</a:t>
            </a:r>
          </a:p>
          <a:p>
            <a:pPr marL="285750" indent="-285750">
              <a:buFont typeface="Arial" panose="020B0604020202020204" pitchFamily="34" charset="0"/>
              <a:buChar char="•"/>
            </a:pPr>
            <a:r>
              <a:rPr lang="en-US" sz="2400" dirty="0">
                <a:solidFill>
                  <a:schemeClr val="accent1">
                    <a:lumMod val="75000"/>
                  </a:schemeClr>
                </a:solidFill>
                <a:latin typeface="Arial" panose="020B0604020202020204" pitchFamily="34" charset="0"/>
                <a:cs typeface="Arial" panose="020B0604020202020204" pitchFamily="34" charset="0"/>
              </a:rPr>
              <a:t>Rich annotations for thousands of genes at once</a:t>
            </a:r>
          </a:p>
          <a:p>
            <a:pPr marL="285750" indent="-285750">
              <a:buFont typeface="Arial" panose="020B0604020202020204" pitchFamily="34" charset="0"/>
              <a:buChar char="•"/>
            </a:pPr>
            <a:r>
              <a:rPr lang="en-US" sz="2400" dirty="0">
                <a:solidFill>
                  <a:schemeClr val="accent1">
                    <a:lumMod val="75000"/>
                  </a:schemeClr>
                </a:solidFill>
                <a:latin typeface="Arial" panose="020B0604020202020204" pitchFamily="34" charset="0"/>
                <a:cs typeface="Arial" panose="020B0604020202020204" pitchFamily="34" charset="0"/>
              </a:rPr>
              <a:t>Pathway &amp; process enrichment analysis</a:t>
            </a:r>
          </a:p>
          <a:p>
            <a:pPr marL="285750" indent="-285750">
              <a:buFont typeface="Arial" panose="020B0604020202020204" pitchFamily="34" charset="0"/>
              <a:buChar char="•"/>
            </a:pPr>
            <a:r>
              <a:rPr lang="en-US" sz="2400" dirty="0">
                <a:solidFill>
                  <a:schemeClr val="accent1">
                    <a:lumMod val="75000"/>
                  </a:schemeClr>
                </a:solidFill>
                <a:latin typeface="Arial" panose="020B0604020202020204" pitchFamily="34" charset="0"/>
                <a:cs typeface="Arial" panose="020B0604020202020204" pitchFamily="34" charset="0"/>
              </a:rPr>
              <a:t>Protein-protein </a:t>
            </a:r>
            <a:r>
              <a:rPr lang="en-US" sz="2400" dirty="0" err="1">
                <a:solidFill>
                  <a:schemeClr val="accent1">
                    <a:lumMod val="75000"/>
                  </a:schemeClr>
                </a:solidFill>
                <a:latin typeface="Arial" panose="020B0604020202020204" pitchFamily="34" charset="0"/>
                <a:cs typeface="Arial" panose="020B0604020202020204" pitchFamily="34" charset="0"/>
              </a:rPr>
              <a:t>interactome</a:t>
            </a:r>
            <a:r>
              <a:rPr lang="en-US" sz="2400" dirty="0">
                <a:solidFill>
                  <a:schemeClr val="accent1">
                    <a:lumMod val="75000"/>
                  </a:schemeClr>
                </a:solidFill>
                <a:latin typeface="Arial" panose="020B0604020202020204" pitchFamily="34" charset="0"/>
                <a:cs typeface="Arial" panose="020B0604020202020204" pitchFamily="34" charset="0"/>
              </a:rPr>
              <a:t> network analysis</a:t>
            </a:r>
          </a:p>
          <a:p>
            <a:pPr marL="285750" indent="-285750">
              <a:buFont typeface="Arial" panose="020B0604020202020204" pitchFamily="34" charset="0"/>
              <a:buChar char="•"/>
            </a:pPr>
            <a:r>
              <a:rPr lang="en-US" sz="2400" dirty="0">
                <a:solidFill>
                  <a:schemeClr val="accent1">
                    <a:lumMod val="75000"/>
                  </a:schemeClr>
                </a:solidFill>
                <a:latin typeface="Arial" panose="020B0604020202020204" pitchFamily="34" charset="0"/>
                <a:cs typeface="Arial" panose="020B0604020202020204" pitchFamily="34" charset="0"/>
              </a:rPr>
              <a:t>Overlap analysis across multiple gene lists</a:t>
            </a:r>
          </a:p>
          <a:p>
            <a:pPr marL="285750" indent="-285750">
              <a:buFont typeface="Arial" panose="020B0604020202020204" pitchFamily="34" charset="0"/>
              <a:buChar char="•"/>
            </a:pPr>
            <a:r>
              <a:rPr lang="en-US" sz="2400" dirty="0">
                <a:solidFill>
                  <a:schemeClr val="accent1">
                    <a:lumMod val="75000"/>
                  </a:schemeClr>
                </a:solidFill>
                <a:latin typeface="Arial" panose="020B0604020202020204" pitchFamily="34" charset="0"/>
                <a:cs typeface="Arial" panose="020B0604020202020204" pitchFamily="34" charset="0"/>
              </a:rPr>
              <a:t>Common and unique pathways across multiple studies</a:t>
            </a:r>
          </a:p>
          <a:p>
            <a:pPr marL="285750" indent="-285750">
              <a:buFont typeface="Arial" panose="020B0604020202020204" pitchFamily="34" charset="0"/>
              <a:buChar char="•"/>
            </a:pPr>
            <a:r>
              <a:rPr lang="en-US" sz="2400" dirty="0">
                <a:solidFill>
                  <a:schemeClr val="accent1">
                    <a:lumMod val="75000"/>
                  </a:schemeClr>
                </a:solidFill>
                <a:latin typeface="Arial" panose="020B0604020202020204" pitchFamily="34" charset="0"/>
                <a:cs typeface="Arial" panose="020B0604020202020204" pitchFamily="34" charset="0"/>
              </a:rPr>
              <a:t>Support key model organisms</a:t>
            </a:r>
          </a:p>
        </p:txBody>
      </p:sp>
      <p:pic>
        <p:nvPicPr>
          <p:cNvPr id="12" name="Picture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7140" y="5291234"/>
            <a:ext cx="1120569" cy="1120569"/>
          </a:xfrm>
          <a:prstGeom prst="rect">
            <a:avLst/>
          </a:prstGeom>
        </p:spPr>
      </p:pic>
    </p:spTree>
    <p:extLst>
      <p:ext uri="{BB962C8B-B14F-4D97-AF65-F5344CB8AC3E}">
        <p14:creationId xmlns:p14="http://schemas.microsoft.com/office/powerpoint/2010/main" val="11016338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72965" y="69491"/>
            <a:ext cx="5497380" cy="1068935"/>
          </a:xfrm>
        </p:spPr>
        <p:txBody>
          <a:bodyPr>
            <a:normAutofit/>
          </a:bodyPr>
          <a:lstStyle/>
          <a:p>
            <a:r>
              <a:rPr lang="en-US" sz="4000" b="1" dirty="0" smtClean="0">
                <a:ln w="3175" cap="rnd">
                  <a:solidFill>
                    <a:schemeClr val="accent1">
                      <a:lumMod val="20000"/>
                      <a:lumOff val="80000"/>
                    </a:schemeClr>
                  </a:solidFill>
                  <a:round/>
                </a:ln>
              </a:rPr>
              <a:t>Gene List Summary</a:t>
            </a:r>
            <a:endParaRPr lang="en-US" sz="4000" b="1" dirty="0">
              <a:ln w="3175" cap="rnd">
                <a:solidFill>
                  <a:schemeClr val="accent1">
                    <a:lumMod val="20000"/>
                    <a:lumOff val="80000"/>
                  </a:schemeClr>
                </a:solidFill>
                <a:round/>
              </a:ln>
            </a:endParaRPr>
          </a:p>
        </p:txBody>
      </p:sp>
      <p:sp>
        <p:nvSpPr>
          <p:cNvPr id="4" name="TextBox 3"/>
          <p:cNvSpPr txBox="1"/>
          <p:nvPr/>
        </p:nvSpPr>
        <p:spPr>
          <a:xfrm>
            <a:off x="2278375" y="1901950"/>
            <a:ext cx="7758754" cy="707886"/>
          </a:xfrm>
          <a:prstGeom prst="rect">
            <a:avLst/>
          </a:prstGeom>
          <a:noFill/>
        </p:spPr>
        <p:txBody>
          <a:bodyPr wrap="square" rtlCol="0">
            <a:spAutoFit/>
          </a:bodyPr>
          <a:lstStyle/>
          <a:p>
            <a:r>
              <a:rPr lang="en-US" sz="2000" b="1" dirty="0">
                <a:solidFill>
                  <a:schemeClr val="tx2"/>
                </a:solidFill>
                <a:latin typeface="Arial" panose="020B0604020202020204" pitchFamily="34" charset="0"/>
                <a:cs typeface="Arial" panose="020B0604020202020204" pitchFamily="34" charset="0"/>
              </a:rPr>
              <a:t>You gene list contains 477 identifiers, 477 human Entrez Gene IDs.</a:t>
            </a:r>
            <a:r>
              <a:rPr lang="en-US" sz="2000" b="1" dirty="0" err="1">
                <a:solidFill>
                  <a:schemeClr val="tx2"/>
                </a:solidFill>
                <a:latin typeface="Arial" panose="020B0604020202020204" pitchFamily="34" charset="0"/>
                <a:cs typeface="Arial" panose="020B0604020202020204" pitchFamily="34" charset="0"/>
              </a:rPr>
              <a:t/>
            </a:r>
            <a:r>
              <a:rPr lang="en-US" sz="2000" b="1" dirty="0">
                <a:solidFill>
                  <a:schemeClr val="tx2"/>
                </a:solidFill>
                <a:latin typeface="Arial" panose="020B0604020202020204" pitchFamily="34" charset="0"/>
                <a:cs typeface="Arial" panose="020B0604020202020204" pitchFamily="34" charset="0"/>
              </a:rPr>
              <a:t/>
            </a:r>
          </a:p>
        </p:txBody>
      </p:sp>
      <p:sp>
        <p:nvSpPr>
          <p:cNvPr id="5" name="Rectangle 4"/>
          <p:cNvSpPr/>
          <p:nvPr/>
        </p:nvSpPr>
        <p:spPr>
          <a:xfrm>
            <a:off x="2278375" y="2970885"/>
            <a:ext cx="7024431" cy="707886"/>
          </a:xfrm>
          <a:prstGeom prst="rect">
            <a:avLst/>
          </a:prstGeom>
        </p:spPr>
        <p:txBody>
          <a:bodyPr wrap="square">
            <a:spAutoFit/>
          </a:bodyPr>
          <a:lstStyle/>
          <a:p>
            <a:r>
              <a:rPr lang="en-US" sz="2000" b="1" dirty="0">
                <a:solidFill>
                  <a:schemeClr val="tx2"/>
                </a:solidFill>
                <a:latin typeface="Arial" panose="020B0604020202020204" pitchFamily="34" charset="0"/>
                <a:cs typeface="Arial" panose="020B0604020202020204" pitchFamily="34" charset="0"/>
              </a:rPr>
              <a:t>Please check online </a:t>
            </a:r>
            <a:r>
              <a:rPr lang="en-US" sz="2000" b="1" dirty="0" err="1">
                <a:solidFill>
                  <a:schemeClr val="tx2"/>
                </a:solidFill>
                <a:latin typeface="Arial" panose="020B0604020202020204" pitchFamily="34" charset="0"/>
                <a:cs typeface="Arial" panose="020B0604020202020204" pitchFamily="34" charset="0"/>
                <a:hlinkClick r:id="rId3"/>
              </a:rPr>
              <a:t>Metascape</a:t>
            </a:r>
            <a:r>
              <a:rPr lang="en-US" sz="2000" b="1" dirty="0">
                <a:solidFill>
                  <a:schemeClr val="tx2"/>
                </a:solidFill>
                <a:latin typeface="Arial" panose="020B0604020202020204" pitchFamily="34" charset="0"/>
                <a:cs typeface="Arial" panose="020B0604020202020204" pitchFamily="34" charset="0"/>
                <a:hlinkClick r:id="rId3"/>
              </a:rPr>
              <a:t> User Manual</a:t>
            </a:r>
            <a:r>
              <a:rPr lang="en-US" sz="2000" b="1" dirty="0">
                <a:solidFill>
                  <a:schemeClr val="tx2"/>
                </a:solidFill>
                <a:latin typeface="Arial" panose="020B0604020202020204" pitchFamily="34" charset="0"/>
                <a:cs typeface="Arial" panose="020B0604020202020204" pitchFamily="34" charset="0"/>
              </a:rPr>
              <a:t> for explanation of each annotation field.</a:t>
            </a:r>
          </a:p>
        </p:txBody>
      </p:sp>
    </p:spTree>
    <p:extLst>
      <p:ext uri="{BB962C8B-B14F-4D97-AF65-F5344CB8AC3E}">
        <p14:creationId xmlns:p14="http://schemas.microsoft.com/office/powerpoint/2010/main" val="410330949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72965" y="69491"/>
            <a:ext cx="5497380" cy="1068935"/>
          </a:xfrm>
        </p:spPr>
        <p:txBody>
          <a:bodyPr>
            <a:normAutofit/>
          </a:bodyPr>
          <a:lstStyle/>
          <a:p>
            <a:r>
              <a:rPr lang="en-US" sz="4000" b="1" dirty="0" smtClean="0">
                <a:ln w="3175" cap="rnd">
                  <a:solidFill>
                    <a:schemeClr val="accent1">
                      <a:lumMod val="20000"/>
                      <a:lumOff val="80000"/>
                    </a:schemeClr>
                  </a:solidFill>
                  <a:round/>
                </a:ln>
              </a:rPr>
              <a:t>Membership Analysis</a:t>
            </a:r>
            <a:endParaRPr lang="en-US" sz="4000" b="1" dirty="0">
              <a:ln w="3175" cap="rnd">
                <a:solidFill>
                  <a:schemeClr val="accent1">
                    <a:lumMod val="20000"/>
                    <a:lumOff val="80000"/>
                  </a:schemeClr>
                </a:solidFill>
                <a:round/>
              </a:ln>
            </a:endParaRPr>
          </a:p>
        </p:txBody>
      </p:sp>
      <p:sp>
        <p:nvSpPr>
          <p:cNvPr id="4" name="TextBox 3"/>
          <p:cNvSpPr txBox="1"/>
          <p:nvPr/>
        </p:nvSpPr>
        <p:spPr>
          <a:xfrm>
            <a:off x="2278375" y="1291130"/>
            <a:ext cx="7758754" cy="400110"/>
          </a:xfrm>
          <a:prstGeom prst="rect">
            <a:avLst/>
          </a:prstGeom>
          <a:noFill/>
        </p:spPr>
        <p:txBody>
          <a:bodyPr wrap="square" rtlCol="0">
            <a:spAutoFit/>
          </a:bodyPr>
          <a:lstStyle/>
          <a:p>
            <a:r>
              <a:t>Membership analysis search term: </a:t>
            </a:r>
          </a:p>
        </p:txBody>
      </p:sp>
    </p:spTree>
    <p:extLst>
      <p:ext uri="{BB962C8B-B14F-4D97-AF65-F5344CB8AC3E}">
        <p14:creationId xmlns:p14="http://schemas.microsoft.com/office/powerpoint/2010/main" val="264965212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72965" y="69491"/>
            <a:ext cx="7329840" cy="1068935"/>
          </a:xfrm>
        </p:spPr>
        <p:txBody>
          <a:bodyPr>
            <a:noAutofit/>
          </a:bodyPr>
          <a:lstStyle/>
          <a:p>
            <a:r>
              <a:rPr lang="en-US" sz="4000" b="1" dirty="0" smtClean="0">
                <a:ln w="3175" cap="rnd">
                  <a:solidFill>
                    <a:schemeClr val="accent1">
                      <a:lumMod val="20000"/>
                      <a:lumOff val="80000"/>
                    </a:schemeClr>
                  </a:solidFill>
                  <a:round/>
                </a:ln>
              </a:rPr>
              <a:t>Enriched Ontology Clusters</a:t>
            </a:r>
            <a:endParaRPr lang="en-US" sz="4000" b="1" dirty="0">
              <a:ln w="3175" cap="rnd">
                <a:solidFill>
                  <a:schemeClr val="accent1">
                    <a:lumMod val="20000"/>
                    <a:lumOff val="80000"/>
                  </a:schemeClr>
                </a:solidFill>
                <a:round/>
              </a:ln>
            </a:endParaRPr>
          </a:p>
        </p:txBody>
      </p:sp>
      <p:pic>
        <p:nvPicPr>
          <p:cNvPr id="3" name="Picture 2" descr="HeatmapSelectedGO.png"/>
          <p:cNvPicPr>
            <a:picLocks noChangeAspect="1"/>
          </p:cNvPicPr>
          <p:nvPr/>
        </p:nvPicPr>
        <p:blipFill>
          <a:blip r:embed="rId3"/>
          <a:stretch>
            <a:fillRect/>
          </a:stretch>
        </p:blipFill>
        <p:spPr>
          <a:xfrm>
            <a:off x="640080" y="2235361"/>
            <a:ext cx="10911535" cy="3980848"/>
          </a:xfrm>
          <a:prstGeom prst="rect">
            <a:avLst/>
          </a:prstGeom>
        </p:spPr>
      </p:pic>
    </p:spTree>
    <p:extLst>
      <p:ext uri="{BB962C8B-B14F-4D97-AF65-F5344CB8AC3E}">
        <p14:creationId xmlns:p14="http://schemas.microsoft.com/office/powerpoint/2010/main" val="33304644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72964" y="69491"/>
            <a:ext cx="7177135" cy="1068935"/>
          </a:xfrm>
        </p:spPr>
        <p:txBody>
          <a:bodyPr>
            <a:normAutofit/>
          </a:bodyPr>
          <a:lstStyle/>
          <a:p>
            <a:r>
              <a:rPr lang="en-US" sz="4000" b="1" dirty="0" smtClean="0">
                <a:ln w="3175" cap="rnd">
                  <a:solidFill>
                    <a:schemeClr val="accent1">
                      <a:lumMod val="20000"/>
                      <a:lumOff val="80000"/>
                    </a:schemeClr>
                  </a:solidFill>
                  <a:round/>
                </a:ln>
              </a:rPr>
              <a:t>Enriched Ontology Clusters</a:t>
            </a:r>
            <a:br>
              <a:rPr lang="en-US" sz="4000" b="1" dirty="0" smtClean="0">
                <a:ln w="3175" cap="rnd">
                  <a:solidFill>
                    <a:schemeClr val="accent1">
                      <a:lumMod val="20000"/>
                      <a:lumOff val="80000"/>
                    </a:schemeClr>
                  </a:solidFill>
                  <a:round/>
                </a:ln>
              </a:rPr>
            </a:br>
            <a:r>
              <a:rPr lang="en-US" sz="2200" b="1" dirty="0" smtClean="0">
                <a:ln w="3175" cap="rnd">
                  <a:solidFill>
                    <a:schemeClr val="accent1">
                      <a:lumMod val="20000"/>
                      <a:lumOff val="80000"/>
                    </a:schemeClr>
                  </a:solidFill>
                  <a:round/>
                </a:ln>
              </a:rPr>
              <a:t>Colored </a:t>
            </a:r>
            <a:r>
              <a:rPr lang="en-US" sz="2200" b="1" dirty="0">
                <a:ln w="3175" cap="rnd">
                  <a:solidFill>
                    <a:schemeClr val="accent1">
                      <a:lumMod val="20000"/>
                      <a:lumOff val="80000"/>
                    </a:schemeClr>
                  </a:solidFill>
                  <a:round/>
                </a:ln>
              </a:rPr>
              <a:t>by </a:t>
            </a:r>
            <a:r>
              <a:rPr lang="en-US" sz="2200" b="1" dirty="0" smtClean="0">
                <a:ln w="3175" cap="rnd">
                  <a:solidFill>
                    <a:schemeClr val="accent1">
                      <a:lumMod val="20000"/>
                      <a:lumOff val="80000"/>
                    </a:schemeClr>
                  </a:solidFill>
                  <a:round/>
                </a:ln>
              </a:rPr>
              <a:t>Cluster </a:t>
            </a:r>
            <a:r>
              <a:rPr lang="en-US" sz="2200" b="1" dirty="0">
                <a:ln w="3175" cap="rnd">
                  <a:solidFill>
                    <a:schemeClr val="accent1">
                      <a:lumMod val="20000"/>
                      <a:lumOff val="80000"/>
                    </a:schemeClr>
                  </a:solidFill>
                  <a:round/>
                </a:ln>
              </a:rPr>
              <a:t>ID</a:t>
            </a:r>
          </a:p>
        </p:txBody>
      </p:sp>
      <p:pic>
        <p:nvPicPr>
          <p:cNvPr id="3" name="Picture 2" descr="ColorByCluster.png"/>
          <p:cNvPicPr>
            <a:picLocks noChangeAspect="1"/>
          </p:cNvPicPr>
          <p:nvPr/>
        </p:nvPicPr>
        <p:blipFill>
          <a:blip r:embed="rId3"/>
          <a:stretch>
            <a:fillRect/>
          </a:stretch>
        </p:blipFill>
        <p:spPr>
          <a:xfrm>
            <a:off x="640080" y="1869036"/>
            <a:ext cx="10911535" cy="4713499"/>
          </a:xfrm>
          <a:prstGeom prst="rect">
            <a:avLst/>
          </a:prstGeom>
        </p:spPr>
      </p:pic>
    </p:spTree>
    <p:extLst>
      <p:ext uri="{BB962C8B-B14F-4D97-AF65-F5344CB8AC3E}">
        <p14:creationId xmlns:p14="http://schemas.microsoft.com/office/powerpoint/2010/main" val="6142395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72965" y="69491"/>
            <a:ext cx="7329840" cy="1068935"/>
          </a:xfrm>
        </p:spPr>
        <p:txBody>
          <a:bodyPr>
            <a:normAutofit/>
          </a:bodyPr>
          <a:lstStyle/>
          <a:p>
            <a:r>
              <a:rPr lang="en-US" sz="4000" b="1" dirty="0" smtClean="0">
                <a:ln w="3175" cap="rnd">
                  <a:solidFill>
                    <a:schemeClr val="accent1">
                      <a:lumMod val="20000"/>
                      <a:lumOff val="80000"/>
                    </a:schemeClr>
                  </a:solidFill>
                  <a:round/>
                </a:ln>
              </a:rPr>
              <a:t>Enriched Ontology Clusters</a:t>
            </a:r>
            <a:r>
              <a:rPr lang="en-US" b="1" dirty="0" smtClean="0">
                <a:ln w="3175" cap="rnd">
                  <a:solidFill>
                    <a:schemeClr val="accent1">
                      <a:lumMod val="20000"/>
                      <a:lumOff val="80000"/>
                    </a:schemeClr>
                  </a:solidFill>
                  <a:round/>
                </a:ln>
              </a:rPr>
              <a:t/>
            </a:r>
            <a:br>
              <a:rPr lang="en-US" b="1" dirty="0" smtClean="0">
                <a:ln w="3175" cap="rnd">
                  <a:solidFill>
                    <a:schemeClr val="accent1">
                      <a:lumMod val="20000"/>
                      <a:lumOff val="80000"/>
                    </a:schemeClr>
                  </a:solidFill>
                  <a:round/>
                </a:ln>
              </a:rPr>
            </a:br>
            <a:r>
              <a:rPr lang="en-US" sz="2200" b="1" dirty="0" smtClean="0">
                <a:ln w="3175" cap="rnd">
                  <a:solidFill>
                    <a:schemeClr val="accent1">
                      <a:lumMod val="20000"/>
                      <a:lumOff val="80000"/>
                    </a:schemeClr>
                  </a:solidFill>
                  <a:round/>
                </a:ln>
              </a:rPr>
              <a:t>Colored </a:t>
            </a:r>
            <a:r>
              <a:rPr lang="en-US" sz="2200" b="1" dirty="0">
                <a:ln w="3175" cap="rnd">
                  <a:solidFill>
                    <a:schemeClr val="accent1">
                      <a:lumMod val="20000"/>
                      <a:lumOff val="80000"/>
                    </a:schemeClr>
                  </a:solidFill>
                  <a:round/>
                </a:ln>
              </a:rPr>
              <a:t>by </a:t>
            </a:r>
            <a:r>
              <a:rPr lang="en-US" sz="2200" b="1" dirty="0" smtClean="0">
                <a:ln w="3175" cap="rnd">
                  <a:solidFill>
                    <a:schemeClr val="accent1">
                      <a:lumMod val="20000"/>
                      <a:lumOff val="80000"/>
                    </a:schemeClr>
                  </a:solidFill>
                  <a:round/>
                </a:ln>
              </a:rPr>
              <a:t>p-Value</a:t>
            </a:r>
            <a:endParaRPr lang="en-US" sz="2200" b="1" dirty="0">
              <a:ln w="3175" cap="rnd">
                <a:solidFill>
                  <a:schemeClr val="accent1">
                    <a:lumMod val="20000"/>
                    <a:lumOff val="80000"/>
                  </a:schemeClr>
                </a:solidFill>
                <a:round/>
              </a:ln>
            </a:endParaRPr>
          </a:p>
        </p:txBody>
      </p:sp>
      <p:pic>
        <p:nvPicPr>
          <p:cNvPr id="3" name="Picture 2" descr="ColorByPValue.png"/>
          <p:cNvPicPr>
            <a:picLocks noChangeAspect="1"/>
          </p:cNvPicPr>
          <p:nvPr/>
        </p:nvPicPr>
        <p:blipFill>
          <a:blip r:embed="rId3"/>
          <a:stretch>
            <a:fillRect/>
          </a:stretch>
        </p:blipFill>
        <p:spPr>
          <a:xfrm>
            <a:off x="640080" y="1783544"/>
            <a:ext cx="10911535" cy="4884482"/>
          </a:xfrm>
          <a:prstGeom prst="rect">
            <a:avLst/>
          </a:prstGeom>
        </p:spPr>
      </p:pic>
    </p:spTree>
    <p:extLst>
      <p:ext uri="{BB962C8B-B14F-4D97-AF65-F5344CB8AC3E}">
        <p14:creationId xmlns:p14="http://schemas.microsoft.com/office/powerpoint/2010/main" val="34903789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72964" y="69491"/>
            <a:ext cx="9009596" cy="1068935"/>
          </a:xfrm>
        </p:spPr>
        <p:txBody>
          <a:bodyPr>
            <a:noAutofit/>
          </a:bodyPr>
          <a:lstStyle/>
          <a:p>
            <a:r>
              <a:rPr lang="en-US" sz="4000" b="1" dirty="0" smtClean="0">
                <a:ln w="3175" cap="rnd">
                  <a:solidFill>
                    <a:schemeClr val="accent1">
                      <a:lumMod val="20000"/>
                      <a:lumOff val="80000"/>
                    </a:schemeClr>
                  </a:solidFill>
                  <a:round/>
                </a:ln>
              </a:rPr>
              <a:t>Protein-protein Interaction Network</a:t>
            </a:r>
            <a:endParaRPr lang="en-US" sz="4000" b="1" dirty="0">
              <a:ln w="3175" cap="rnd">
                <a:solidFill>
                  <a:schemeClr val="accent1">
                    <a:lumMod val="20000"/>
                    <a:lumOff val="80000"/>
                  </a:schemeClr>
                </a:solidFill>
                <a:round/>
              </a:ln>
            </a:endParaRPr>
          </a:p>
        </p:txBody>
      </p:sp>
      <p:pic>
        <p:nvPicPr>
          <p:cNvPr id="3" name="Picture 2" descr="MyList_PPIColorByCluster.png"/>
          <p:cNvPicPr>
            <a:picLocks noChangeAspect="1"/>
          </p:cNvPicPr>
          <p:nvPr/>
        </p:nvPicPr>
        <p:blipFill>
          <a:blip r:embed="rId3"/>
          <a:stretch>
            <a:fillRect/>
          </a:stretch>
        </p:blipFill>
        <p:spPr>
          <a:xfrm>
            <a:off x="2893843" y="1665465"/>
            <a:ext cx="6404008" cy="5120640"/>
          </a:xfrm>
          <a:prstGeom prst="rect">
            <a:avLst/>
          </a:prstGeom>
        </p:spPr>
      </p:pic>
    </p:spTree>
    <p:extLst>
      <p:ext uri="{BB962C8B-B14F-4D97-AF65-F5344CB8AC3E}">
        <p14:creationId xmlns:p14="http://schemas.microsoft.com/office/powerpoint/2010/main" val="12771647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72964" y="69491"/>
            <a:ext cx="7177135" cy="1068935"/>
          </a:xfrm>
        </p:spPr>
        <p:txBody>
          <a:bodyPr>
            <a:noAutofit/>
          </a:bodyPr>
          <a:lstStyle/>
          <a:p>
            <a:r>
              <a:rPr lang="en-US" sz="4000" b="1" dirty="0" smtClean="0">
                <a:ln w="3175" cap="rnd">
                  <a:solidFill>
                    <a:schemeClr val="accent1">
                      <a:lumMod val="20000"/>
                      <a:lumOff val="80000"/>
                    </a:schemeClr>
                  </a:solidFill>
                  <a:round/>
                </a:ln>
              </a:rPr>
              <a:t>PPI MCODE Components</a:t>
            </a:r>
            <a:endParaRPr lang="en-US" sz="4000" b="1" dirty="0">
              <a:ln w="3175" cap="rnd">
                <a:solidFill>
                  <a:schemeClr val="accent1">
                    <a:lumMod val="20000"/>
                    <a:lumOff val="80000"/>
                  </a:schemeClr>
                </a:solidFill>
                <a:round/>
              </a:ln>
            </a:endParaRPr>
          </a:p>
        </p:txBody>
      </p:sp>
      <p:pic>
        <p:nvPicPr>
          <p:cNvPr id="3" name="Picture 2" descr="MyList_MCODE_ALL_PPIColorByCluster.png"/>
          <p:cNvPicPr>
            <a:picLocks noChangeAspect="1"/>
          </p:cNvPicPr>
          <p:nvPr/>
        </p:nvPicPr>
        <p:blipFill>
          <a:blip r:embed="rId3"/>
          <a:stretch>
            <a:fillRect/>
          </a:stretch>
        </p:blipFill>
        <p:spPr>
          <a:xfrm>
            <a:off x="3653170" y="1665465"/>
            <a:ext cx="4885355" cy="5120640"/>
          </a:xfrm>
          <a:prstGeom prst="rect">
            <a:avLst/>
          </a:prstGeom>
        </p:spPr>
      </p:pic>
    </p:spTree>
    <p:extLst>
      <p:ext uri="{BB962C8B-B14F-4D97-AF65-F5344CB8AC3E}">
        <p14:creationId xmlns:p14="http://schemas.microsoft.com/office/powerpoint/2010/main" val="23586844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72965" y="69491"/>
            <a:ext cx="5497380" cy="1068935"/>
          </a:xfrm>
        </p:spPr>
        <p:txBody>
          <a:bodyPr>
            <a:normAutofit fontScale="90000"/>
          </a:bodyPr>
          <a:lstStyle/>
          <a:p>
            <a:r>
              <a:rPr lang="en-US" sz="4000" b="1" dirty="0" smtClean="0">
                <a:ln w="3175" cap="rnd">
                  <a:solidFill>
                    <a:schemeClr val="accent1">
                      <a:lumMod val="20000"/>
                      <a:lumOff val="80000"/>
                    </a:schemeClr>
                  </a:solidFill>
                  <a:round/>
                </a:ln>
              </a:rPr>
              <a:t>Biological Interpretation</a:t>
            </a:r>
            <a:br>
              <a:rPr lang="en-US" sz="4000" b="1" dirty="0" smtClean="0">
                <a:ln w="3175" cap="rnd">
                  <a:solidFill>
                    <a:schemeClr val="accent1">
                      <a:lumMod val="20000"/>
                      <a:lumOff val="80000"/>
                    </a:schemeClr>
                  </a:solidFill>
                  <a:round/>
                </a:ln>
              </a:rPr>
            </a:br>
            <a:r>
              <a:rPr lang="en-US" sz="2400" b="1" dirty="0">
                <a:ln w="3175" cap="rnd">
                  <a:solidFill>
                    <a:schemeClr val="accent1">
                      <a:lumMod val="20000"/>
                      <a:lumOff val="80000"/>
                    </a:schemeClr>
                  </a:solidFill>
                  <a:round/>
                </a:ln>
              </a:rPr>
              <a:t>PPI Network &amp; MCODE Components</a:t>
            </a:r>
          </a:p>
        </p:txBody>
      </p:sp>
      <p:graphicFrame>
        <p:nvGraphicFramePr>
          <p:cNvPr id="3" name="Table 2"/>
          <p:cNvGraphicFramePr>
            <a:graphicFrameLocks noGrp="1"/>
          </p:cNvGraphicFramePr>
          <p:nvPr/>
        </p:nvGraphicFramePr>
        <p:xfrm>
          <a:off x="640080" y="1665465"/>
          <a:ext cx="10911535" cy="4871720"/>
        </p:xfrm>
        <a:graphic>
          <a:graphicData uri="http://schemas.openxmlformats.org/drawingml/2006/table">
            <a:tbl>
              <a:tblPr firstRow="1" bandRow="1">
                <a:tableStyleId>{5C22544A-7EE6-4342-B048-85BDC9FD1C3A}</a:tableStyleId>
              </a:tblPr>
              <a:tblGrid>
                <a:gridCol w="1097280"/>
                <a:gridCol w="9814255"/>
              </a:tblGrid>
              <a:tr h="177800">
                <a:tc>
                  <a:txBody>
                    <a:bodyPr/>
                    <a:lstStyle/>
                    <a:p>
                      <a:r>
                        <a:t>Network</a:t>
                      </a:r>
                    </a:p>
                  </a:txBody>
                  <a:tcPr/>
                </a:tc>
                <a:tc>
                  <a:txBody>
                    <a:bodyPr/>
                    <a:lstStyle/>
                    <a:p>
                      <a:r>
                        <a:t>Annotation</a:t>
                      </a:r>
                    </a:p>
                  </a:txBody>
                  <a:tcPr/>
                </a:tc>
              </a:tr>
              <a:tr h="426720">
                <a:tc>
                  <a:txBody>
                    <a:bodyPr/>
                    <a:lstStyle/>
                    <a:p>
                      <a:r>
                        <a:t>MyList</a:t>
                      </a:r>
                    </a:p>
                  </a:txBody>
                  <a:tcPr/>
                </a:tc>
                <a:tc>
                  <a:txBody>
                    <a:bodyPr/>
                    <a:lstStyle/>
                    <a:p>
                      <a:r>
                        <a:t>R-HSA-909733|Interferon alpha/beta signaling|-35.0;GO:0009615|response to virus|-33.2;R-HSA-913531|Interferon Signaling|-32.3</a:t>
                      </a:r>
                    </a:p>
                  </a:txBody>
                  <a:tcPr/>
                </a:tc>
              </a:tr>
              <a:tr h="426720">
                <a:tc>
                  <a:txBody>
                    <a:bodyPr/>
                    <a:lstStyle/>
                    <a:p>
                      <a:r>
                        <a:t>MyList_MCODE_ALL</a:t>
                      </a:r>
                    </a:p>
                  </a:txBody>
                  <a:tcPr/>
                </a:tc>
                <a:tc>
                  <a:txBody>
                    <a:bodyPr/>
                    <a:lstStyle/>
                    <a:p>
                      <a:r>
                        <a:t>R-HSA-909733|Interferon alpha/beta signaling|-46.6;R-HSA-913531|Interferon Signaling|-40.7;R-HSA-1280215|Cytokine Signaling in Immune system|-34.5</a:t>
                      </a:r>
                    </a:p>
                  </a:txBody>
                  <a:tcPr/>
                </a:tc>
              </a:tr>
              <a:tr h="426720">
                <a:tc>
                  <a:txBody>
                    <a:bodyPr/>
                    <a:lstStyle/>
                    <a:p>
                      <a:r>
                        <a:t>MyList_SUB1_MCODE_1</a:t>
                      </a:r>
                    </a:p>
                  </a:txBody>
                  <a:tcPr/>
                </a:tc>
                <a:tc>
                  <a:txBody>
                    <a:bodyPr/>
                    <a:lstStyle/>
                    <a:p>
                      <a:r>
                        <a:t>R-HSA-909733|Interferon alpha/beta signaling|-64.4;R-HSA-913531|Interferon Signaling|-52.2;R-HSA-1280215|Cytokine Signaling in Immune system|-38.5</a:t>
                      </a:r>
                    </a:p>
                  </a:txBody>
                  <a:tcPr/>
                </a:tc>
              </a:tr>
              <a:tr h="426720">
                <a:tc>
                  <a:txBody>
                    <a:bodyPr/>
                    <a:lstStyle/>
                    <a:p>
                      <a:r>
                        <a:t>MyList_SUB1_MCODE_2</a:t>
                      </a:r>
                    </a:p>
                  </a:txBody>
                  <a:tcPr/>
                </a:tc>
                <a:tc>
                  <a:txBody>
                    <a:bodyPr/>
                    <a:lstStyle/>
                    <a:p>
                      <a:r>
                        <a:t>R-HSA-380972|Energy dependent regulation of mTOR by LKB1-AMPK|-8.4;R-HSA-165159|MTOR signalling|-7.7;R-HSA-159236|Transport of Mature mRNA derived from an Intron-Containing Transcript|-6.7</a:t>
                      </a:r>
                    </a:p>
                  </a:txBody>
                  <a:tcPr/>
                </a:tc>
              </a:tr>
              <a:tr h="426720">
                <a:tc>
                  <a:txBody>
                    <a:bodyPr/>
                    <a:lstStyle/>
                    <a:p>
                      <a:r>
                        <a:t>MyList_SUB1_MCODE_3</a:t>
                      </a:r>
                    </a:p>
                  </a:txBody>
                  <a:tcPr/>
                </a:tc>
                <a:tc>
                  <a:txBody>
                    <a:bodyPr/>
                    <a:lstStyle/>
                    <a:p>
                      <a:r>
                        <a:t>R-HSA-2467813|Separation of Sister Chromatids|-12.7;R-HSA-141444|Amplification  of signal from unattached  kinetochores via a MAD2  inhibitory signal|-12.2;R-HSA-141424|Amplification of signal from the kinetochores|-12.2</a:t>
                      </a:r>
                    </a:p>
                  </a:txBody>
                  <a:tcPr/>
                </a:tc>
              </a:tr>
              <a:tr h="426720">
                <a:tc>
                  <a:txBody>
                    <a:bodyPr/>
                    <a:lstStyle/>
                    <a:p>
                      <a:r>
                        <a:t>MyList_SUB1_MCODE_4</a:t>
                      </a:r>
                    </a:p>
                  </a:txBody>
                  <a:tcPr/>
                </a:tc>
                <a:tc>
                  <a:txBody>
                    <a:bodyPr/>
                    <a:lstStyle/>
                    <a:p>
                      <a:r>
                        <a:t>R-HSA-983168|Antigen processing: Ubiquitination &amp; Proteasome degradation|-17.7;R-HSA-983169|Class I MHC mediated antigen processing &amp; presentation|-16.9;R-HSA-1280218|Adaptive Immune System|-14.1</a:t>
                      </a:r>
                    </a:p>
                  </a:txBody>
                  <a:tcPr/>
                </a:tc>
              </a:tr>
              <a:tr h="426720">
                <a:tc>
                  <a:txBody>
                    <a:bodyPr/>
                    <a:lstStyle/>
                    <a:p>
                      <a:r>
                        <a:t>MyList_SUB1_MCODE_5</a:t>
                      </a:r>
                    </a:p>
                  </a:txBody>
                  <a:tcPr/>
                </a:tc>
                <a:tc>
                  <a:txBody>
                    <a:bodyPr/>
                    <a:lstStyle/>
                    <a:p>
                      <a:r>
                        <a:t>CORUM:320|55S ribosome, mitochondrial|-15.5;R-HSA-5419276|Mitochondrial translation termination|-15.1;R-HSA-5389840|Mitochondrial translation elongation|-15.1</a:t>
                      </a:r>
                    </a:p>
                  </a:txBody>
                  <a:tcPr/>
                </a:tc>
              </a:tr>
              <a:tr h="426720">
                <a:tc>
                  <a:txBody>
                    <a:bodyPr/>
                    <a:lstStyle/>
                    <a:p>
                      <a:r>
                        <a:t>MyList_SUB1_MCODE_6</a:t>
                      </a:r>
                    </a:p>
                  </a:txBody>
                  <a:tcPr/>
                </a:tc>
                <a:tc>
                  <a:txBody>
                    <a:bodyPr/>
                    <a:lstStyle/>
                    <a:p>
                      <a:r>
                        <a:t>R-HSA-6799198|Complex I biogenesis|-13.5;R-HSA-611105|Respiratory electron transport|-12.2;R-HSA-163200|Respiratory electron transport, ATP synthesis by chemiosmotic coupling, and heat production by uncoupling proteins.|-11.8</a:t>
                      </a:r>
                    </a:p>
                  </a:txBody>
                  <a:tcPr/>
                </a:tc>
              </a:tr>
              <a:tr h="426720">
                <a:tc>
                  <a:txBody>
                    <a:bodyPr/>
                    <a:lstStyle/>
                    <a:p>
                      <a:r>
                        <a:t>MyList_SUB1_MCODE_8</a:t>
                      </a:r>
                    </a:p>
                  </a:txBody>
                  <a:tcPr/>
                </a:tc>
                <a:tc>
                  <a:txBody>
                    <a:bodyPr/>
                    <a:lstStyle/>
                    <a:p>
                      <a:r>
                        <a:t>WP619|Type II interferon signaling (IFNG)|-8.7;R-HSA-1169408|ISG15 antiviral mechanism|-7.8;R-HSA-1169410|Antiviral mechanism by IFN-stimulated genes|-7.7</a:t>
                      </a:r>
                    </a:p>
                  </a:txBody>
                  <a:tcPr/>
                </a:tc>
              </a:tr>
              <a:tr h="426720">
                <a:tc>
                  <a:txBody>
                    <a:bodyPr/>
                    <a:lstStyle/>
                    <a:p>
                      <a:r>
                        <a:t>MyList_SUB1_MCODE_10</a:t>
                      </a:r>
                    </a:p>
                  </a:txBody>
                  <a:tcPr/>
                </a:tc>
                <a:tc>
                  <a:txBody>
                    <a:bodyPr/>
                    <a:lstStyle/>
                    <a:p>
                      <a:r>
                        <a:t>WP3929|Chemokine signaling pathway|-6.7;hsa04062|Chemokine signaling pathway |-6.6;ko04062|Chemokine signaling pathway|-6.6</a:t>
                      </a:r>
                    </a:p>
                  </a:txBody>
                  <a:tcPr/>
                </a:tc>
              </a:tr>
              <a:tr h="426720">
                <a:tc>
                  <a:txBody>
                    <a:bodyPr/>
                    <a:lstStyle/>
                    <a:p>
                      <a:r>
                        <a:t>MyList_SUB1_MCODE_13</a:t>
                      </a:r>
                    </a:p>
                  </a:txBody>
                  <a:tcPr/>
                </a:tc>
                <a:tc>
                  <a:txBody>
                    <a:bodyPr/>
                    <a:lstStyle/>
                    <a:p>
                      <a:r>
                        <a:t>R-HSA-199991|Membrane Trafficking|-4.9;R-HSA-5653656|Vesicle-mediated transport|-4.9</a:t>
                      </a:r>
                    </a:p>
                  </a:txBody>
                  <a:tcPr/>
                </a:tc>
              </a:tr>
            </a:tbl>
          </a:graphicData>
        </a:graphic>
      </p:graphicFrame>
    </p:spTree>
    <p:extLst>
      <p:ext uri="{BB962C8B-B14F-4D97-AF65-F5344CB8AC3E}">
        <p14:creationId xmlns:p14="http://schemas.microsoft.com/office/powerpoint/2010/main" val="332372933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1525</TotalTime>
  <Words>1291</Words>
  <Application>Microsoft Office PowerPoint</Application>
  <PresentationFormat>Widescreen</PresentationFormat>
  <Paragraphs>68</Paragraphs>
  <Slides>11</Slides>
  <Notes>11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11</vt:i4>
      </vt:variant>
    </vt:vector>
  </HeadingPairs>
  <TitlesOfParts>
    <vt:vector size="14" baseType="lpstr">
      <vt:lpstr>Arial</vt:lpstr>
      <vt:lpstr>Calibri</vt:lpstr>
      <vt:lpstr>Office Theme</vt:lpstr>
      <vt:lpstr>Gene List Analysis Report</vt:lpstr>
      <vt:lpstr>Gene List Summary</vt:lpstr>
      <vt:lpstr>Membership Analysis</vt:lpstr>
      <vt:lpstr>Enriched Ontology Clusters</vt:lpstr>
      <vt:lpstr>Enriched Ontology Clusters Colored by Cluster ID</vt:lpstr>
      <vt:lpstr>Enriched Ontology Clusters Colored by p-Value</vt:lpstr>
      <vt:lpstr>Protein-protein Interaction Network</vt:lpstr>
      <vt:lpstr>PPI MCODE Components</vt:lpstr>
      <vt:lpstr>Biological Interpretation PPI Network &amp; MCODE Components</vt:lpstr>
      <vt:lpstr>Evidence Weighting by Machine Learning Approach</vt:lpstr>
      <vt:lpstr>PowerPoint Presentation</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Julian</dc:creator>
  <cp:lastModifiedBy>Zhou, Yingyao</cp:lastModifiedBy>
  <cp:revision>49</cp:revision>
  <dcterms:created xsi:type="dcterms:W3CDTF">2013-08-21T19:17:07Z</dcterms:created>
  <dcterms:modified xsi:type="dcterms:W3CDTF">2019-03-08T17:25:31Z</dcterms:modified>
</cp:coreProperties>
</file>